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362" r:id="rId2"/>
    <p:sldId id="385" r:id="rId3"/>
    <p:sldId id="386" r:id="rId4"/>
    <p:sldId id="376" r:id="rId5"/>
    <p:sldId id="387" r:id="rId6"/>
    <p:sldId id="388" r:id="rId7"/>
    <p:sldId id="389" r:id="rId8"/>
    <p:sldId id="390" r:id="rId9"/>
    <p:sldId id="391" r:id="rId10"/>
    <p:sldId id="380" r:id="rId11"/>
  </p:sldIdLst>
  <p:sldSz cx="9144000" cy="6858000" type="screen4x3"/>
  <p:notesSz cx="6794500" cy="9931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F2F9"/>
    <a:srgbClr val="E3EBF5"/>
    <a:srgbClr val="CCEC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45" autoAdjust="0"/>
  </p:normalViewPr>
  <p:slideViewPr>
    <p:cSldViewPr>
      <p:cViewPr>
        <p:scale>
          <a:sx n="77" d="100"/>
          <a:sy n="77" d="100"/>
        </p:scale>
        <p:origin x="-94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Lbls>
            <c:dLbl>
              <c:idx val="0"/>
              <c:layout>
                <c:manualLayout>
                  <c:x val="4.6296296296296311E-3"/>
                  <c:y val="7.9365079365079378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26 311 745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1904761904761908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27 897 195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9365079365079378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28 264 160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148148148148151E-3"/>
                  <c:y val="1.1904761904761908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28 583 064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2592592592592639E-3"/>
                  <c:y val="1.1904761904761908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28 838 051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296296296296311E-3"/>
                  <c:y val="7.9365079365079378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28 176 894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2590769903762044E-3"/>
                  <c:y val="7.9365079365079742E-3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28 062 531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1.1904761904761908E-2"/>
                </c:manualLayout>
              </c:layout>
              <c:tx>
                <c:rich>
                  <a:bodyPr/>
                  <a:lstStyle/>
                  <a:p>
                    <a:r>
                      <a:rPr lang="en-US" sz="900">
                        <a:latin typeface="+mj-lt"/>
                      </a:rPr>
                      <a:t>27 227 514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j-lt"/>
                  </a:defRPr>
                </a:pPr>
                <a:endParaRPr lang="pl-P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Arkusz1!$B$2:$B$9</c:f>
              <c:numCache>
                <c:formatCode>General</c:formatCode>
                <c:ptCount val="8"/>
                <c:pt idx="0">
                  <c:v>26311745</c:v>
                </c:pt>
                <c:pt idx="1">
                  <c:v>27897195</c:v>
                </c:pt>
                <c:pt idx="2">
                  <c:v>28264160</c:v>
                </c:pt>
                <c:pt idx="3">
                  <c:v>28583064</c:v>
                </c:pt>
                <c:pt idx="4">
                  <c:v>28838051</c:v>
                </c:pt>
                <c:pt idx="5">
                  <c:v>28176894</c:v>
                </c:pt>
                <c:pt idx="6">
                  <c:v>28062531</c:v>
                </c:pt>
                <c:pt idx="7">
                  <c:v>27227514</c:v>
                </c:pt>
              </c:numCache>
            </c:numRef>
          </c:val>
        </c:ser>
        <c:dLbls/>
        <c:axId val="62536320"/>
        <c:axId val="62538112"/>
      </c:barChart>
      <c:catAx>
        <c:axId val="62536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pl-PL"/>
          </a:p>
        </c:txPr>
        <c:crossAx val="62538112"/>
        <c:crosses val="autoZero"/>
        <c:auto val="1"/>
        <c:lblAlgn val="ctr"/>
        <c:lblOffset val="100"/>
      </c:catAx>
      <c:valAx>
        <c:axId val="625381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pl-PL"/>
          </a:p>
        </c:txPr>
        <c:crossAx val="62536320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63E90551-F27D-4017-8CEA-B16D03905F82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1B349FB6-6B8A-4C41-AA26-1D2F81484B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662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815E2-456D-4345-AC25-966C59F8E544}" type="datetimeFigureOut">
              <a:rPr lang="pl-PL" smtClean="0"/>
              <a:pPr/>
              <a:t>2017-02-23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516D-A3E0-4CF5-A599-7B801843812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797422" y="2060848"/>
            <a:ext cx="7488832" cy="2530200"/>
          </a:xfrm>
        </p:spPr>
        <p:txBody>
          <a:bodyPr>
            <a:normAutofit/>
          </a:bodyPr>
          <a:lstStyle/>
          <a:p>
            <a:endParaRPr lang="pl-PL" b="1" dirty="0"/>
          </a:p>
          <a:p>
            <a:endParaRPr lang="pl-PL" b="1" dirty="0"/>
          </a:p>
          <a:p>
            <a:pPr lvl="0" algn="ctr"/>
            <a:r>
              <a:rPr lang="pl-PL" sz="3200" b="1" dirty="0" smtClean="0">
                <a:solidFill>
                  <a:schemeClr val="tx2"/>
                </a:solidFill>
              </a:rPr>
              <a:t>Działania Powiatu Lęborskiego </a:t>
            </a:r>
            <a:br>
              <a:rPr lang="pl-PL" sz="3200" b="1" dirty="0" smtClean="0">
                <a:solidFill>
                  <a:schemeClr val="tx2"/>
                </a:solidFill>
              </a:rPr>
            </a:br>
            <a:r>
              <a:rPr lang="pl-PL" sz="3200" b="1" dirty="0" smtClean="0">
                <a:solidFill>
                  <a:schemeClr val="tx2"/>
                </a:solidFill>
              </a:rPr>
              <a:t>w zakresie pozyskiwania </a:t>
            </a:r>
          </a:p>
          <a:p>
            <a:pPr lvl="0" algn="ctr"/>
            <a:r>
              <a:rPr lang="pl-PL" sz="3200" b="1" dirty="0" smtClean="0">
                <a:solidFill>
                  <a:schemeClr val="tx2"/>
                </a:solidFill>
              </a:rPr>
              <a:t>środków zewnętrznych</a:t>
            </a:r>
            <a:endParaRPr lang="pl-PL" sz="3200" b="1" dirty="0">
              <a:solidFill>
                <a:schemeClr val="tx2"/>
              </a:solidFill>
            </a:endParaRPr>
          </a:p>
        </p:txBody>
      </p:sp>
      <p:pic>
        <p:nvPicPr>
          <p:cNvPr id="5" name="Picture 7" descr="D:\POMORSKIE W UNII_SIW_NSS_ZNAKI_UNIJNE\NSS-NOWY-2014-2020\FE-2014-2020-PREZENTACJA PP\listownik-monoKONTRA-PASEK-Pomorskie-FE-UMWP-UE-EFSI-2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3" y="260350"/>
            <a:ext cx="83375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5445224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Elżbieta Godderis</a:t>
            </a:r>
          </a:p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Wicestarosta Lęborski</a:t>
            </a:r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listownik-mono-Pomorskie-FE-UMWP-UE-EFS-RPO2014-2020-2015-n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257175"/>
            <a:ext cx="8093650" cy="86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56647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education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5041900" cy="38354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4000" dirty="0" smtClean="0">
                <a:solidFill>
                  <a:schemeClr val="tx2"/>
                </a:solidFill>
              </a:rPr>
              <a:t>Dziękuję za uwagę.</a:t>
            </a:r>
          </a:p>
          <a:p>
            <a:pPr algn="r">
              <a:buNone/>
            </a:pPr>
            <a:endParaRPr lang="pl-PL" sz="3600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pl-PL" sz="3600" dirty="0" smtClean="0">
                <a:solidFill>
                  <a:schemeClr val="tx2"/>
                </a:solidFill>
              </a:rPr>
              <a:t>Elżbieta </a:t>
            </a:r>
            <a:r>
              <a:rPr lang="pl-PL" sz="3600" dirty="0" err="1" smtClean="0">
                <a:solidFill>
                  <a:schemeClr val="tx2"/>
                </a:solidFill>
              </a:rPr>
              <a:t>Godderis</a:t>
            </a:r>
            <a:r>
              <a:rPr lang="pl-PL" sz="3600" dirty="0" smtClean="0">
                <a:solidFill>
                  <a:schemeClr val="tx2"/>
                </a:solidFill>
              </a:rPr>
              <a:t/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Wicestarosta Lęborski</a:t>
            </a:r>
          </a:p>
          <a:p>
            <a:pPr algn="ctr">
              <a:buNone/>
            </a:pPr>
            <a:endParaRPr lang="pl-PL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morskie_lębors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8678" y="2204864"/>
            <a:ext cx="3105225" cy="244827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1080120"/>
          </a:xfrm>
          <a:solidFill>
            <a:srgbClr val="EDF2F9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Powiaty, jako jednostki samorządu terytorialnego realizują zadania na wielu płaszczyznach, co reguluje </a:t>
            </a:r>
            <a:br>
              <a:rPr lang="pl-P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pl-PL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ustawa o samorządzie powiatowym.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5576" y="1484784"/>
            <a:ext cx="7704856" cy="5040560"/>
          </a:xfrm>
        </p:spPr>
        <p:txBody>
          <a:bodyPr>
            <a:normAutofit/>
          </a:bodyPr>
          <a:lstStyle/>
          <a:p>
            <a:endParaRPr lang="pl-PL" b="1" dirty="0" smtClean="0">
              <a:solidFill>
                <a:schemeClr val="tx2"/>
              </a:solidFill>
            </a:endParaRPr>
          </a:p>
          <a:p>
            <a:r>
              <a:rPr lang="pl-PL" sz="2000" b="1" dirty="0" smtClean="0">
                <a:solidFill>
                  <a:schemeClr val="tx2"/>
                </a:solidFill>
              </a:rPr>
              <a:t>Powiat wykonuje zadania publiczne o charakterze ponadgminnym m.in. w zakresie: 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endParaRPr lang="pl-PL" sz="2000" b="1" dirty="0" smtClean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1. </a:t>
            </a:r>
            <a:r>
              <a:rPr lang="pl-PL" sz="1800" b="1" dirty="0">
                <a:solidFill>
                  <a:schemeClr val="tx2"/>
                </a:solidFill>
              </a:rPr>
              <a:t>e</a:t>
            </a:r>
            <a:r>
              <a:rPr lang="pl-PL" sz="1800" b="1" dirty="0" smtClean="0">
                <a:solidFill>
                  <a:schemeClr val="tx2"/>
                </a:solidFill>
              </a:rPr>
              <a:t>dukacji publicznej</a:t>
            </a:r>
            <a:endParaRPr lang="pl-PL" sz="800" b="1" dirty="0" smtClean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2. </a:t>
            </a:r>
            <a:r>
              <a:rPr lang="pl-PL" sz="1800" b="1" dirty="0" smtClean="0">
                <a:solidFill>
                  <a:schemeClr val="tx2"/>
                </a:solidFill>
              </a:rPr>
              <a:t>promocji i ochrony zdrowia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3. </a:t>
            </a:r>
            <a:r>
              <a:rPr lang="pl-PL" sz="1800" b="1" dirty="0" smtClean="0">
                <a:solidFill>
                  <a:schemeClr val="tx2"/>
                </a:solidFill>
              </a:rPr>
              <a:t>pomocy społecznej, wspierania rodziny </a:t>
            </a:r>
            <a:br>
              <a:rPr lang="pl-PL" sz="1800" b="1" dirty="0" smtClean="0">
                <a:solidFill>
                  <a:schemeClr val="tx2"/>
                </a:solidFill>
              </a:rPr>
            </a:br>
            <a:r>
              <a:rPr lang="pl-PL" sz="1800" b="1" dirty="0" smtClean="0">
                <a:solidFill>
                  <a:schemeClr val="tx2"/>
                </a:solidFill>
              </a:rPr>
              <a:t>i systemu pieczy zastępczej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4. </a:t>
            </a:r>
            <a:r>
              <a:rPr lang="pl-PL" sz="1800" b="1" dirty="0" smtClean="0">
                <a:solidFill>
                  <a:schemeClr val="tx2"/>
                </a:solidFill>
              </a:rPr>
              <a:t>polityki prorodzinnej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5. </a:t>
            </a:r>
            <a:r>
              <a:rPr lang="pl-PL" sz="1800" b="1" dirty="0" smtClean="0">
                <a:solidFill>
                  <a:schemeClr val="tx2"/>
                </a:solidFill>
              </a:rPr>
              <a:t>wspierania osób niepełnosprawnych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6. </a:t>
            </a:r>
            <a:r>
              <a:rPr lang="pl-PL" sz="1800" b="1" dirty="0" smtClean="0">
                <a:solidFill>
                  <a:schemeClr val="tx2"/>
                </a:solidFill>
              </a:rPr>
              <a:t>transportu zbiorowego i dróg publicznych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7. </a:t>
            </a:r>
            <a:r>
              <a:rPr lang="pl-PL" sz="1800" b="1" dirty="0" smtClean="0">
                <a:solidFill>
                  <a:schemeClr val="tx2"/>
                </a:solidFill>
              </a:rPr>
              <a:t>kultury oraz ochrony zabytków i opieki nad zabytkami 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8. </a:t>
            </a:r>
            <a:r>
              <a:rPr lang="pl-PL" sz="1800" b="1" dirty="0">
                <a:solidFill>
                  <a:schemeClr val="tx2"/>
                </a:solidFill>
              </a:rPr>
              <a:t>kultury fizycznej i </a:t>
            </a:r>
            <a:r>
              <a:rPr lang="pl-PL" sz="1800" b="1" dirty="0" smtClean="0">
                <a:solidFill>
                  <a:schemeClr val="tx2"/>
                </a:solidFill>
              </a:rPr>
              <a:t>turystyki </a:t>
            </a:r>
            <a:endParaRPr lang="pl-PL" sz="1800" b="1" dirty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9. </a:t>
            </a:r>
            <a:r>
              <a:rPr lang="pl-PL" sz="1800" b="1" dirty="0" smtClean="0">
                <a:solidFill>
                  <a:schemeClr val="tx2"/>
                </a:solidFill>
              </a:rPr>
              <a:t>geodezji</a:t>
            </a:r>
            <a:r>
              <a:rPr lang="pl-PL" sz="1800" b="1" dirty="0">
                <a:solidFill>
                  <a:schemeClr val="tx2"/>
                </a:solidFill>
              </a:rPr>
              <a:t>, kartografii i </a:t>
            </a:r>
            <a:r>
              <a:rPr lang="pl-PL" sz="1800" b="1" dirty="0" smtClean="0">
                <a:solidFill>
                  <a:schemeClr val="tx2"/>
                </a:solidFill>
              </a:rPr>
              <a:t>katastru</a:t>
            </a:r>
            <a:endParaRPr lang="pl-PL" sz="1800" b="1" dirty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10. </a:t>
            </a:r>
            <a:r>
              <a:rPr lang="pl-PL" sz="1800" b="1" dirty="0" smtClean="0">
                <a:solidFill>
                  <a:schemeClr val="tx2"/>
                </a:solidFill>
              </a:rPr>
              <a:t>gospodarki nieruchomościami</a:t>
            </a:r>
            <a:endParaRPr lang="pl-PL" sz="1800" b="1" dirty="0">
              <a:solidFill>
                <a:schemeClr val="tx2"/>
              </a:solidFill>
            </a:endParaRPr>
          </a:p>
          <a:p>
            <a:endParaRPr lang="pl-PL" sz="1800" b="1" dirty="0" smtClean="0">
              <a:solidFill>
                <a:schemeClr val="tx2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3568" y="548680"/>
            <a:ext cx="7704856" cy="6192688"/>
          </a:xfrm>
        </p:spPr>
        <p:txBody>
          <a:bodyPr>
            <a:noAutofit/>
          </a:bodyPr>
          <a:lstStyle/>
          <a:p>
            <a:r>
              <a:rPr lang="pl-PL" sz="1600" b="1" dirty="0" smtClean="0">
                <a:solidFill>
                  <a:schemeClr val="tx2"/>
                </a:solidFill>
              </a:rPr>
              <a:t>11. </a:t>
            </a:r>
            <a:r>
              <a:rPr lang="pl-PL" sz="1800" b="1" dirty="0" smtClean="0">
                <a:solidFill>
                  <a:schemeClr val="tx2"/>
                </a:solidFill>
              </a:rPr>
              <a:t>administracji architektoniczno-budowlanej 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12. </a:t>
            </a:r>
            <a:r>
              <a:rPr lang="pl-PL" sz="1800" b="1" dirty="0" smtClean="0">
                <a:solidFill>
                  <a:schemeClr val="tx2"/>
                </a:solidFill>
              </a:rPr>
              <a:t>gospodarki wodnej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13. </a:t>
            </a:r>
            <a:r>
              <a:rPr lang="pl-PL" sz="1800" b="1" dirty="0" smtClean="0">
                <a:solidFill>
                  <a:schemeClr val="tx2"/>
                </a:solidFill>
              </a:rPr>
              <a:t>ochrony środowiska i przyrody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14. </a:t>
            </a:r>
            <a:r>
              <a:rPr lang="pl-PL" sz="1800" b="1" dirty="0" smtClean="0">
                <a:solidFill>
                  <a:schemeClr val="tx2"/>
                </a:solidFill>
              </a:rPr>
              <a:t>rolnictwa, leśnictwa i rybactwa </a:t>
            </a:r>
            <a:br>
              <a:rPr lang="pl-PL" sz="1800" b="1" dirty="0" smtClean="0">
                <a:solidFill>
                  <a:schemeClr val="tx2"/>
                </a:solidFill>
              </a:rPr>
            </a:br>
            <a:r>
              <a:rPr lang="pl-PL" sz="1800" b="1" dirty="0" smtClean="0">
                <a:solidFill>
                  <a:schemeClr val="tx2"/>
                </a:solidFill>
              </a:rPr>
              <a:t>śródlądowego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15. </a:t>
            </a:r>
            <a:r>
              <a:rPr lang="pl-PL" sz="1800" b="1" dirty="0" smtClean="0">
                <a:solidFill>
                  <a:schemeClr val="tx2"/>
                </a:solidFill>
              </a:rPr>
              <a:t>porządku publicznego i bezpieczeństwa</a:t>
            </a:r>
            <a:br>
              <a:rPr lang="pl-PL" sz="1800" b="1" dirty="0" smtClean="0">
                <a:solidFill>
                  <a:schemeClr val="tx2"/>
                </a:solidFill>
              </a:rPr>
            </a:br>
            <a:r>
              <a:rPr lang="pl-PL" sz="1800" b="1" dirty="0" smtClean="0">
                <a:solidFill>
                  <a:schemeClr val="tx2"/>
                </a:solidFill>
              </a:rPr>
              <a:t> obywateli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16. </a:t>
            </a:r>
            <a:r>
              <a:rPr lang="pl-PL" sz="1800" b="1" dirty="0" smtClean="0">
                <a:solidFill>
                  <a:schemeClr val="tx2"/>
                </a:solidFill>
              </a:rPr>
              <a:t>ochrony przeciwpowodziowej</a:t>
            </a:r>
          </a:p>
          <a:p>
            <a:r>
              <a:rPr lang="pl-PL" sz="1600" b="1" dirty="0" smtClean="0">
                <a:solidFill>
                  <a:schemeClr val="tx2"/>
                </a:solidFill>
              </a:rPr>
              <a:t>17. </a:t>
            </a:r>
            <a:r>
              <a:rPr lang="pl-PL" sz="1800" b="1" dirty="0" smtClean="0">
                <a:solidFill>
                  <a:schemeClr val="tx2"/>
                </a:solidFill>
              </a:rPr>
              <a:t>przeciwdziałania </a:t>
            </a:r>
            <a:r>
              <a:rPr lang="pl-PL" sz="1800" b="1" dirty="0">
                <a:solidFill>
                  <a:schemeClr val="tx2"/>
                </a:solidFill>
              </a:rPr>
              <a:t>bezrobociu oraz aktywizacji </a:t>
            </a:r>
            <a:br>
              <a:rPr lang="pl-PL" sz="1800" b="1" dirty="0">
                <a:solidFill>
                  <a:schemeClr val="tx2"/>
                </a:solidFill>
              </a:rPr>
            </a:br>
            <a:r>
              <a:rPr lang="pl-PL" sz="1800" b="1" dirty="0">
                <a:solidFill>
                  <a:schemeClr val="tx2"/>
                </a:solidFill>
              </a:rPr>
              <a:t>lokalnego rynku </a:t>
            </a:r>
            <a:r>
              <a:rPr lang="pl-PL" sz="1800" b="1" dirty="0" smtClean="0">
                <a:solidFill>
                  <a:schemeClr val="tx2"/>
                </a:solidFill>
              </a:rPr>
              <a:t>pracy</a:t>
            </a:r>
            <a:endParaRPr lang="pl-PL" sz="1800" b="1" dirty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18. </a:t>
            </a:r>
            <a:r>
              <a:rPr lang="pl-PL" sz="1800" b="1" dirty="0" smtClean="0">
                <a:solidFill>
                  <a:schemeClr val="tx2"/>
                </a:solidFill>
              </a:rPr>
              <a:t>ochrony </a:t>
            </a:r>
            <a:r>
              <a:rPr lang="pl-PL" sz="1800" b="1" dirty="0">
                <a:solidFill>
                  <a:schemeClr val="tx2"/>
                </a:solidFill>
              </a:rPr>
              <a:t>praw </a:t>
            </a:r>
            <a:r>
              <a:rPr lang="pl-PL" sz="1800" b="1" dirty="0" smtClean="0">
                <a:solidFill>
                  <a:schemeClr val="tx2"/>
                </a:solidFill>
              </a:rPr>
              <a:t>konsumenta</a:t>
            </a:r>
            <a:endParaRPr lang="pl-PL" sz="1800" b="1" dirty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19. </a:t>
            </a:r>
            <a:r>
              <a:rPr lang="pl-PL" sz="1800" b="1" dirty="0" smtClean="0">
                <a:solidFill>
                  <a:schemeClr val="tx2"/>
                </a:solidFill>
              </a:rPr>
              <a:t>utrzymania </a:t>
            </a:r>
            <a:r>
              <a:rPr lang="pl-PL" sz="1800" b="1" dirty="0">
                <a:solidFill>
                  <a:schemeClr val="tx2"/>
                </a:solidFill>
              </a:rPr>
              <a:t>powiatowych obiektów </a:t>
            </a:r>
            <a:r>
              <a:rPr lang="pl-PL" sz="1800" b="1" dirty="0" smtClean="0">
                <a:solidFill>
                  <a:schemeClr val="tx2"/>
                </a:solidFill>
              </a:rPr>
              <a:t>i </a:t>
            </a:r>
            <a:r>
              <a:rPr lang="pl-PL" sz="1800" b="1" dirty="0">
                <a:solidFill>
                  <a:schemeClr val="tx2"/>
                </a:solidFill>
              </a:rPr>
              <a:t>urządzeń </a:t>
            </a:r>
            <a:r>
              <a:rPr lang="pl-PL" sz="1800" b="1" dirty="0" smtClean="0">
                <a:solidFill>
                  <a:schemeClr val="tx2"/>
                </a:solidFill>
              </a:rPr>
              <a:t/>
            </a:r>
            <a:br>
              <a:rPr lang="pl-PL" sz="1800" b="1" dirty="0" smtClean="0">
                <a:solidFill>
                  <a:schemeClr val="tx2"/>
                </a:solidFill>
              </a:rPr>
            </a:br>
            <a:r>
              <a:rPr lang="pl-PL" sz="1800" b="1" dirty="0" smtClean="0">
                <a:solidFill>
                  <a:schemeClr val="tx2"/>
                </a:solidFill>
              </a:rPr>
              <a:t>użyteczności </a:t>
            </a:r>
            <a:r>
              <a:rPr lang="pl-PL" sz="1800" b="1" dirty="0">
                <a:solidFill>
                  <a:schemeClr val="tx2"/>
                </a:solidFill>
              </a:rPr>
              <a:t>publicznej oraz obiektów </a:t>
            </a:r>
            <a:r>
              <a:rPr lang="pl-PL" sz="1800" b="1" dirty="0" smtClean="0">
                <a:solidFill>
                  <a:schemeClr val="tx2"/>
                </a:solidFill>
              </a:rPr>
              <a:t>administracyjnych</a:t>
            </a:r>
            <a:endParaRPr lang="pl-PL" sz="1800" b="1" dirty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20. </a:t>
            </a:r>
            <a:r>
              <a:rPr lang="pl-PL" sz="1800" b="1" dirty="0" smtClean="0">
                <a:solidFill>
                  <a:schemeClr val="tx2"/>
                </a:solidFill>
              </a:rPr>
              <a:t>obronności</a:t>
            </a:r>
            <a:endParaRPr lang="pl-PL" sz="1800" b="1" dirty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21. </a:t>
            </a:r>
            <a:r>
              <a:rPr lang="pl-PL" sz="1800" b="1" dirty="0" smtClean="0">
                <a:solidFill>
                  <a:schemeClr val="tx2"/>
                </a:solidFill>
              </a:rPr>
              <a:t>promocji powiatu</a:t>
            </a:r>
            <a:endParaRPr lang="pl-PL" sz="1800" b="1" dirty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22. </a:t>
            </a:r>
            <a:r>
              <a:rPr lang="pl-PL" sz="1800" b="1" dirty="0" smtClean="0">
                <a:solidFill>
                  <a:schemeClr val="tx2"/>
                </a:solidFill>
              </a:rPr>
              <a:t>współpracy </a:t>
            </a:r>
            <a:r>
              <a:rPr lang="pl-PL" sz="1800" b="1" dirty="0">
                <a:solidFill>
                  <a:schemeClr val="tx2"/>
                </a:solidFill>
              </a:rPr>
              <a:t>i działalności na rzecz organizacji pozarządowych </a:t>
            </a:r>
            <a:endParaRPr lang="pl-PL" sz="1800" b="1" dirty="0" smtClean="0">
              <a:solidFill>
                <a:schemeClr val="tx2"/>
              </a:solidFill>
            </a:endParaRPr>
          </a:p>
          <a:p>
            <a:r>
              <a:rPr lang="pl-PL" sz="1600" b="1" dirty="0" smtClean="0">
                <a:solidFill>
                  <a:schemeClr val="tx2"/>
                </a:solidFill>
              </a:rPr>
              <a:t>23. </a:t>
            </a:r>
            <a:r>
              <a:rPr lang="pl-PL" sz="1800" b="1" dirty="0" smtClean="0">
                <a:solidFill>
                  <a:schemeClr val="tx2"/>
                </a:solidFill>
              </a:rPr>
              <a:t>działalności </a:t>
            </a:r>
            <a:r>
              <a:rPr lang="pl-PL" sz="1800" b="1" dirty="0">
                <a:solidFill>
                  <a:schemeClr val="tx2"/>
                </a:solidFill>
              </a:rPr>
              <a:t>w zakresie </a:t>
            </a:r>
            <a:r>
              <a:rPr lang="pl-PL" sz="1800" b="1" dirty="0" smtClean="0">
                <a:solidFill>
                  <a:schemeClr val="tx2"/>
                </a:solidFill>
              </a:rPr>
              <a:t>telekomunikacji</a:t>
            </a:r>
            <a:endParaRPr lang="pl-PL" sz="1800" b="1" dirty="0">
              <a:solidFill>
                <a:schemeClr val="tx2"/>
              </a:solidFill>
            </a:endParaRPr>
          </a:p>
          <a:p>
            <a:endParaRPr lang="pl-PL" sz="1800" b="1" dirty="0" smtClean="0">
              <a:solidFill>
                <a:schemeClr val="tx2"/>
              </a:solidFill>
            </a:endParaRPr>
          </a:p>
        </p:txBody>
      </p:sp>
      <p:pic>
        <p:nvPicPr>
          <p:cNvPr id="6" name="Obraz 5" descr="750px-POL_powiat_lęborski_locator_map_(label-pl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761" y="260648"/>
            <a:ext cx="2520280" cy="4032448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01097" y="3349057"/>
            <a:ext cx="75608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chemeClr val="tx2"/>
              </a:solidFill>
            </a:endParaRPr>
          </a:p>
          <a:p>
            <a:pPr algn="just"/>
            <a:r>
              <a:rPr lang="pl-PL" sz="2000" b="1" dirty="0" smtClean="0">
                <a:solidFill>
                  <a:schemeClr val="tx2"/>
                </a:solidFill>
              </a:rPr>
              <a:t>Projekty realizowane przez Starostwo Powiatowe w Lęborku 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2000" b="1" dirty="0" smtClean="0">
                <a:solidFill>
                  <a:schemeClr val="tx2"/>
                </a:solidFill>
              </a:rPr>
              <a:t>dofinansowane ze środków Regionalnego Programu Operacyjnego dla Województwa Pomorskiego na lata 2014-2020 dotyczą wzmocnienia realizacji zadań publicznych Powiatu.</a:t>
            </a:r>
            <a:endParaRPr lang="pl-PL" sz="2000" b="1" dirty="0">
              <a:solidFill>
                <a:schemeClr val="tx2"/>
              </a:solidFill>
            </a:endParaRPr>
          </a:p>
          <a:p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260649"/>
            <a:ext cx="8496944" cy="1600438"/>
          </a:xfrm>
          <a:prstGeom prst="rect">
            <a:avLst/>
          </a:prstGeom>
          <a:solidFill>
            <a:srgbClr val="EDF2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2000" b="1" dirty="0" smtClean="0">
                <a:solidFill>
                  <a:schemeClr val="tx2"/>
                </a:solidFill>
              </a:rPr>
              <a:t>W 2016 roku podpisane zostały umowy na realizację projektów 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2000" b="1" dirty="0" smtClean="0">
                <a:solidFill>
                  <a:schemeClr val="tx2"/>
                </a:solidFill>
              </a:rPr>
              <a:t>ze środków zewnętrznych na blisko </a:t>
            </a:r>
          </a:p>
          <a:p>
            <a:pPr algn="ctr"/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milionów złotych</a:t>
            </a:r>
            <a:r>
              <a:rPr lang="pl-PL" sz="2400" b="1" dirty="0" smtClean="0">
                <a:solidFill>
                  <a:schemeClr val="tx2"/>
                </a:solidFill>
              </a:rPr>
              <a:t>. </a:t>
            </a:r>
            <a:r>
              <a:rPr lang="pl-PL" sz="2000" b="1" dirty="0" smtClean="0">
                <a:solidFill>
                  <a:schemeClr val="tx2"/>
                </a:solidFill>
              </a:rPr>
              <a:t/>
            </a:r>
            <a:br>
              <a:rPr lang="pl-PL" sz="2000" b="1" dirty="0" smtClean="0">
                <a:solidFill>
                  <a:schemeClr val="tx2"/>
                </a:solidFill>
              </a:rPr>
            </a:br>
            <a:endParaRPr lang="pl-PL" sz="1600" b="1" dirty="0" smtClean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/>
          <a:srcRect l="18023" t="16764" r="71890" b="62059"/>
          <a:stretch/>
        </p:blipFill>
        <p:spPr bwMode="auto">
          <a:xfrm>
            <a:off x="3995936" y="1988840"/>
            <a:ext cx="1152128" cy="1359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058838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611560" y="476672"/>
            <a:ext cx="8208912" cy="1296144"/>
          </a:xfrm>
          <a:prstGeom prst="rect">
            <a:avLst/>
          </a:prstGeom>
          <a:solidFill>
            <a:srgbClr val="EDF2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pl-PL" sz="2000" b="1" dirty="0" smtClean="0">
                <a:solidFill>
                  <a:schemeClr val="tx2"/>
                </a:solidFill>
              </a:rPr>
              <a:t>Powiat Lęborski poprzez Starostwo Powiatowe w Lęborku 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2000" b="1" dirty="0" smtClean="0">
                <a:solidFill>
                  <a:schemeClr val="tx2"/>
                </a:solidFill>
              </a:rPr>
              <a:t>z powodzeniem pozyskuje środki zewnętrzne na realizację zadań własnych Powiatu, wspomagając i zasilając tym samym jego podstawowy budżet, również w sferze oświatowej.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2816" y="1844824"/>
            <a:ext cx="5486400" cy="5667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Subwencja</a:t>
            </a:r>
            <a:r>
              <a:rPr lang="pl-PL" dirty="0" smtClean="0"/>
              <a:t> </a:t>
            </a:r>
            <a:r>
              <a:rPr lang="pl-PL" sz="18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oświatowa w latach 2010-2017</a:t>
            </a:r>
          </a:p>
        </p:txBody>
      </p:sp>
      <p:graphicFrame>
        <p:nvGraphicFramePr>
          <p:cNvPr id="11" name="Symbol zastępczy obrazu 10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xmlns="" val="593404400"/>
              </p:ext>
            </p:extLst>
          </p:nvPr>
        </p:nvGraphicFramePr>
        <p:xfrm>
          <a:off x="1835696" y="2420888"/>
          <a:ext cx="5486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191683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l-PL" b="1" i="1" dirty="0" smtClean="0">
                <a:solidFill>
                  <a:schemeClr val="tx2"/>
                </a:solidFill>
              </a:rPr>
              <a:t>Projekty z zakresu realizacji zadania: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263691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  „Otwarte umysły” – 4.267.680,05 zł</a:t>
            </a:r>
            <a:br>
              <a:rPr lang="pl-PL" b="1" dirty="0" smtClean="0">
                <a:solidFill>
                  <a:schemeClr val="tx2"/>
                </a:solidFill>
              </a:rPr>
            </a:br>
            <a:endParaRPr lang="pl-PL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  „Kompetencje zawodowe inwestycją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przyszłość powiatu lęborskiego”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– 8.009.118,91 zł</a:t>
            </a:r>
            <a:br>
              <a:rPr lang="pl-PL" b="1" dirty="0" smtClean="0">
                <a:solidFill>
                  <a:schemeClr val="tx2"/>
                </a:solidFill>
              </a:rPr>
            </a:br>
            <a:endParaRPr lang="pl-PL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  „Zawodowcy na topie – podniesienie jakości szkolnictwa zawodowego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powiecie lęborskim poprzez przebudowę, rozbudowę, modernizację infrastruktury szkół zawodowych w Lęborku, ich wyposażenie i doposażenie oraz kształcenie ustawiczne” – 6.877.303,67 zł</a:t>
            </a:r>
            <a:br>
              <a:rPr lang="pl-PL" b="1" dirty="0" smtClean="0">
                <a:solidFill>
                  <a:schemeClr val="tx2"/>
                </a:solidFill>
              </a:rPr>
            </a:br>
            <a:endParaRPr lang="pl-PL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  „Zdolni z Pomorza – powiat lęborski” – 580.620,38 zł</a:t>
            </a:r>
          </a:p>
          <a:p>
            <a:pPr>
              <a:buFont typeface="Wingdings" pitchFamily="2" charset="2"/>
              <a:buChar char="Ø"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260649"/>
            <a:ext cx="8496944" cy="892552"/>
          </a:xfrm>
          <a:prstGeom prst="rect">
            <a:avLst/>
          </a:prstGeom>
          <a:solidFill>
            <a:srgbClr val="EDF2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</a:rPr>
              <a:t>ZADANIE PUBLICZNE: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EDUKACJA PUBLICZNA  – 19.734.723,01 zł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endParaRPr lang="pl-PL" sz="1600" b="1" dirty="0" smtClean="0">
              <a:solidFill>
                <a:schemeClr val="tx2"/>
              </a:solidFill>
            </a:endParaRPr>
          </a:p>
        </p:txBody>
      </p:sp>
      <p:pic>
        <p:nvPicPr>
          <p:cNvPr id="6" name="Obraz 5" descr="logo-projektu-Otwarte-umys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600400" cy="28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8838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Logo-aktywizacja.png"/>
          <p:cNvPicPr>
            <a:picLocks noChangeAspect="1"/>
          </p:cNvPicPr>
          <p:nvPr/>
        </p:nvPicPr>
        <p:blipFill rotWithShape="1">
          <a:blip r:embed="rId2" cstate="print"/>
          <a:srcRect t="16802" b="18446"/>
          <a:stretch/>
        </p:blipFill>
        <p:spPr>
          <a:xfrm>
            <a:off x="611560" y="4510216"/>
            <a:ext cx="3434984" cy="2224216"/>
          </a:xfrm>
          <a:prstGeom prst="rect">
            <a:avLst/>
          </a:prstGeom>
        </p:spPr>
      </p:pic>
      <p:pic>
        <p:nvPicPr>
          <p:cNvPr id="7" name="Obraz 6" descr="Logo-aktywizacja-ostateczne.gif"/>
          <p:cNvPicPr>
            <a:picLocks noChangeAspect="1"/>
          </p:cNvPicPr>
          <p:nvPr/>
        </p:nvPicPr>
        <p:blipFill rotWithShape="1">
          <a:blip r:embed="rId3" cstate="print"/>
          <a:srcRect t="12074" b="17725"/>
          <a:stretch/>
        </p:blipFill>
        <p:spPr>
          <a:xfrm>
            <a:off x="4644008" y="4510216"/>
            <a:ext cx="3168352" cy="222421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3528" y="20608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l-PL" b="1" i="1" dirty="0" smtClean="0">
                <a:solidFill>
                  <a:schemeClr val="tx2"/>
                </a:solidFill>
              </a:rPr>
              <a:t>Projekty z zakresu realizacji zadania: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263691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  „Aktywizacja społeczno-zawodowa mieszkańców powiatu lęborskiego”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– </a:t>
            </a:r>
            <a:r>
              <a:rPr lang="pl-PL" b="1" dirty="0">
                <a:solidFill>
                  <a:schemeClr val="tx2"/>
                </a:solidFill>
              </a:rPr>
              <a:t>w partnerstwie z Miastami Lębork i Łeba, Gminami Cewice, Nowa Wieś Lęborska i Wicko oraz Stowarzyszeniem „Jesteśmy razem” </a:t>
            </a:r>
            <a:r>
              <a:rPr lang="pl-PL" b="1" dirty="0" smtClean="0">
                <a:solidFill>
                  <a:schemeClr val="tx2"/>
                </a:solidFill>
              </a:rPr>
              <a:t>- 2.276.240,56 zł</a:t>
            </a:r>
          </a:p>
          <a:p>
            <a:pPr lvl="0"/>
            <a:endParaRPr lang="pl-PL" b="1" dirty="0" smtClean="0">
              <a:solidFill>
                <a:schemeClr val="tx2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  „Aktywizacja zawodowa mieszkańców powiatu lęborskiego”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– w partnerstwie z Miastami Lębork i Łeba, Gminami Cewice, Nowa Wieś Lęborska i Wicko – 1.092.053,40 zł</a:t>
            </a:r>
          </a:p>
          <a:p>
            <a:pPr>
              <a:buFont typeface="Wingdings" pitchFamily="2" charset="2"/>
              <a:buChar char="Ø"/>
            </a:pPr>
            <a:endParaRPr lang="pl-PL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7544" y="260649"/>
            <a:ext cx="8496944" cy="1508105"/>
          </a:xfrm>
          <a:prstGeom prst="rect">
            <a:avLst/>
          </a:prstGeom>
          <a:solidFill>
            <a:srgbClr val="EDF2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tx2"/>
                </a:solidFill>
              </a:rPr>
              <a:t>ZADANIE PUBLICZNE</a:t>
            </a:r>
            <a:r>
              <a:rPr lang="pl-PL" sz="1600" b="1" dirty="0" smtClean="0">
                <a:solidFill>
                  <a:schemeClr val="tx2"/>
                </a:solidFill>
              </a:rPr>
              <a:t>:</a:t>
            </a:r>
            <a:endParaRPr lang="pl-PL" sz="20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PRZECIWDZIAŁANIE BEZROBOCIU ORAZ AKTYWIZACJA LOKALNEGO RYNKU PRACY / POMOC SPOŁECZNA / WSPIERANIE OSÓB NIEPEŁNOSPRAWNYCH – 3.268.293,96 zł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endParaRPr lang="pl-PL" sz="1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8838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termomodernizacja.jpg"/>
          <p:cNvPicPr>
            <a:picLocks noChangeAspect="1"/>
          </p:cNvPicPr>
          <p:nvPr/>
        </p:nvPicPr>
        <p:blipFill rotWithShape="1">
          <a:blip r:embed="rId2" cstate="print"/>
          <a:srcRect t="16405" b="17705"/>
          <a:stretch/>
        </p:blipFill>
        <p:spPr>
          <a:xfrm>
            <a:off x="1691680" y="3283242"/>
            <a:ext cx="5256584" cy="346354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23528" y="20608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l-PL" b="1" i="1" dirty="0" smtClean="0">
                <a:solidFill>
                  <a:schemeClr val="tx2"/>
                </a:solidFill>
              </a:rPr>
              <a:t>Projekt z zakresu realizacji zadania:</a:t>
            </a:r>
            <a:endParaRPr lang="pl-PL" b="1" dirty="0" smtClean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263691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„Termomodernizacja budynków użyteczności publicznej powiatu lęborskiego” – w partnerstwie z Gminami Łęczyce i Nowa Wieś Lęborska</a:t>
            </a:r>
          </a:p>
        </p:txBody>
      </p:sp>
      <p:sp>
        <p:nvSpPr>
          <p:cNvPr id="5" name="Prostokąt 4"/>
          <p:cNvSpPr/>
          <p:nvPr/>
        </p:nvSpPr>
        <p:spPr>
          <a:xfrm>
            <a:off x="467544" y="260649"/>
            <a:ext cx="8496944" cy="1200329"/>
          </a:xfrm>
          <a:prstGeom prst="rect">
            <a:avLst/>
          </a:prstGeom>
          <a:solidFill>
            <a:srgbClr val="EDF2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tx2"/>
                </a:solidFill>
              </a:rPr>
              <a:t>ZADANIE </a:t>
            </a:r>
            <a:r>
              <a:rPr lang="pl-PL" sz="1600" b="1" dirty="0" smtClean="0">
                <a:solidFill>
                  <a:schemeClr val="tx2"/>
                </a:solidFill>
              </a:rPr>
              <a:t>PUBLICZNE:</a:t>
            </a:r>
            <a:r>
              <a:rPr lang="pl-PL" sz="2000" b="1" dirty="0" smtClean="0">
                <a:solidFill>
                  <a:schemeClr val="tx2"/>
                </a:solidFill>
              </a:rPr>
              <a:t/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1600" b="1" dirty="0" smtClean="0"/>
              <a:t> </a:t>
            </a:r>
            <a:r>
              <a:rPr lang="pl-PL" sz="2000" b="1" dirty="0" smtClean="0">
                <a:solidFill>
                  <a:schemeClr val="tx2"/>
                </a:solidFill>
              </a:rPr>
              <a:t>UTRZYMANIE POWIATOWYCH OBIEKTÓW I URZĄDZEŃ UŻYTECZNOŚCI PUBLICZNEJ ORAZ OBIEKTÓW ADMINISTRACYJNYCH – 26.618.708,17 zł</a:t>
            </a:r>
          </a:p>
          <a:p>
            <a:pPr algn="ctr"/>
            <a:endParaRPr lang="pl-PL" sz="16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8838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5f3157129bd693e6be08678bc699f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76837"/>
            <a:ext cx="5616624" cy="421246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23528" y="620688"/>
            <a:ext cx="8496944" cy="1631216"/>
          </a:xfrm>
          <a:prstGeom prst="rect">
            <a:avLst/>
          </a:prstGeom>
          <a:solidFill>
            <a:srgbClr val="EDF2F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2000" b="1" i="1" dirty="0" smtClean="0">
                <a:solidFill>
                  <a:schemeClr val="tx2"/>
                </a:solidFill>
              </a:rPr>
              <a:t>Pozyskanie środków na realizację projektu to wielki sukces, </a:t>
            </a:r>
          </a:p>
          <a:p>
            <a:pPr algn="ctr"/>
            <a:r>
              <a:rPr lang="pl-PL" sz="2000" b="1" i="1" dirty="0" smtClean="0">
                <a:solidFill>
                  <a:schemeClr val="tx2"/>
                </a:solidFill>
              </a:rPr>
              <a:t>ale i wielkie wyzwanie.</a:t>
            </a:r>
          </a:p>
          <a:p>
            <a:pPr algn="ctr"/>
            <a:endParaRPr lang="pl-PL" sz="2000" b="1" i="1" dirty="0" smtClean="0">
              <a:solidFill>
                <a:schemeClr val="tx2"/>
              </a:solidFill>
            </a:endParaRPr>
          </a:p>
          <a:p>
            <a:pPr algn="ctr"/>
            <a:r>
              <a:rPr lang="pl-PL" sz="2000" b="1" i="1" dirty="0" smtClean="0">
                <a:solidFill>
                  <a:schemeClr val="tx2"/>
                </a:solidFill>
              </a:rPr>
              <a:t>To od czynnika ludzkiego i współpracy zespołowej zależy w wielkiej mierze pomyślność podejmowanych działań…</a:t>
            </a:r>
          </a:p>
        </p:txBody>
      </p:sp>
    </p:spTree>
    <p:extLst>
      <p:ext uri="{BB962C8B-B14F-4D97-AF65-F5344CB8AC3E}">
        <p14:creationId xmlns:p14="http://schemas.microsoft.com/office/powerpoint/2010/main" xmlns="" val="10058838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215</Words>
  <Application>Microsoft Office PowerPoint</Application>
  <PresentationFormat>Pokaz na ekranie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Powiaty, jako jednostki samorządu terytorialnego realizują zadania na wielu płaszczyznach, co reguluje  ustawa o samorządzie powiatowym.</vt:lpstr>
      <vt:lpstr>Slajd 3</vt:lpstr>
      <vt:lpstr>Slajd 4</vt:lpstr>
      <vt:lpstr>Subwencja oświatowa w latach 2010-2017</vt:lpstr>
      <vt:lpstr>Slajd 6</vt:lpstr>
      <vt:lpstr>Slajd 7</vt:lpstr>
      <vt:lpstr>Slajd 8</vt:lpstr>
      <vt:lpstr>Slajd 9</vt:lpstr>
      <vt:lpstr>Slajd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Inwestycje</cp:lastModifiedBy>
  <cp:revision>582</cp:revision>
  <cp:lastPrinted>2017-02-22T09:26:08Z</cp:lastPrinted>
  <dcterms:created xsi:type="dcterms:W3CDTF">2015-11-12T19:12:00Z</dcterms:created>
  <dcterms:modified xsi:type="dcterms:W3CDTF">2017-02-23T08:37:39Z</dcterms:modified>
</cp:coreProperties>
</file>