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56" r:id="rId2"/>
    <p:sldId id="257" r:id="rId3"/>
    <p:sldId id="260" r:id="rId4"/>
    <p:sldId id="263" r:id="rId5"/>
    <p:sldId id="262" r:id="rId6"/>
    <p:sldId id="264" r:id="rId7"/>
    <p:sldId id="265" r:id="rId8"/>
    <p:sldId id="261" r:id="rId9"/>
    <p:sldId id="266" r:id="rId10"/>
    <p:sldId id="259" r:id="rId11"/>
    <p:sldId id="268" r:id="rId12"/>
    <p:sldId id="267" r:id="rId13"/>
    <p:sldId id="270" r:id="rId14"/>
    <p:sldId id="273" r:id="rId15"/>
    <p:sldId id="274" r:id="rId16"/>
    <p:sldId id="277" r:id="rId17"/>
    <p:sldId id="275" r:id="rId18"/>
    <p:sldId id="276" r:id="rId19"/>
    <p:sldId id="27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82597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8576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69879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72550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0934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95007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2310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976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2633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38249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4395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3377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0377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9576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8701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2869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18145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A0BF1B-78B8-4FD6-A0BF-C26968B7CEAC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24F384-7236-4F52-AF92-A98C7A31E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697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5400" b="1" dirty="0"/>
              <a:t>Rozwój szkolnictwa </a:t>
            </a:r>
            <a:br>
              <a:rPr lang="pl-PL" sz="5400" b="1" dirty="0"/>
            </a:br>
            <a:r>
              <a:rPr lang="pl-PL" sz="5400" b="1" dirty="0"/>
              <a:t>Powiatu Lęborskiego </a:t>
            </a:r>
            <a:br>
              <a:rPr lang="pl-PL" sz="5400" b="1" dirty="0"/>
            </a:br>
            <a:r>
              <a:rPr lang="pl-PL" sz="5400" b="1" dirty="0"/>
              <a:t>poprzez realizowane projekty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21420000">
            <a:off x="998583" y="3504803"/>
            <a:ext cx="9755187" cy="1143500"/>
          </a:xfrm>
        </p:spPr>
        <p:txBody>
          <a:bodyPr>
            <a:normAutofit fontScale="25000" lnSpcReduction="20000"/>
          </a:bodyPr>
          <a:lstStyle/>
          <a:p>
            <a:r>
              <a:rPr lang="pl-PL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Katarzyna </a:t>
            </a:r>
            <a:r>
              <a:rPr lang="pl-PL" sz="6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Dampc</a:t>
            </a:r>
            <a:endParaRPr lang="pl-PL" sz="6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Kierownik Referatu Programów Pomocowych</a:t>
            </a:r>
          </a:p>
          <a:p>
            <a:r>
              <a:rPr lang="pl-PL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Starostwo Powiatowe w Lęborku</a:t>
            </a:r>
          </a:p>
          <a:p>
            <a:endParaRPr lang="pl-PL" sz="64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192" y="682429"/>
            <a:ext cx="1487540" cy="17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785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64518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dirty="0"/>
              <a:t>„ZDOLNI Z POMORZA – POWIAT LĘBORSKI”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2277" y="1396107"/>
            <a:ext cx="1650121" cy="165012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415" y="115090"/>
            <a:ext cx="9107424" cy="153009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78296" y="3046226"/>
            <a:ext cx="10933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Dziedziny uzdolnień wspierane w ramach projektu: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obszar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matematyki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fizyki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lub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informatyki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obszar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biologii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lub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chemii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obszar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kompetencji społecznych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w którym miejsce dla siebie znajdą uczennice i uczniowie, których interesuje język polski, historia, WOS, sztuka, filozofia itp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każdej dziedzinie tworzone są dwie, niewielkie liczbowo grupy –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gimnazjalna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ponadgimnazjalna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0895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9270" y="265044"/>
            <a:ext cx="11582400" cy="56189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</a:t>
            </a:r>
            <a:r>
              <a:rPr lang="pl-PL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wsparcia o zasięgu regionalnym </a:t>
            </a:r>
            <a:r>
              <a:rPr lang="pl-PL" b="1" u="sng" dirty="0">
                <a:latin typeface="Arial" panose="020B0604020202020204" pitchFamily="34" charset="0"/>
                <a:cs typeface="Arial" panose="020B0604020202020204" pitchFamily="34" charset="0"/>
              </a:rPr>
              <a:t>(na terenie województwa pomorskiego):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obozy naukowe, konkursy indywidualne i zespołowe, naukowe konferencje uczniowskie, portal edukacyjny, warsztaty specjalistyczne (projektowe), spotkania i warsztaty autorskie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</a:t>
            </a:r>
            <a:r>
              <a:rPr lang="pl-PL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wsparcia o zasięgu lokalnym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(na terenie powiatu lęborskiego: Lokalne Centrum Nauczania Kreatywnego przy ZSMI w Lęborku):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zajęcia pozalekcyjne, warsztaty rozwijające kreatywność, refundacja kosztów dojazdu/stypendia, uzupełniające formy wsparcia (np.  wizyty w zakładach pracy, parkach naukowo-technologicznych, spotkania z naukowcami)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akademickiE</a:t>
            </a:r>
            <a:r>
              <a:rPr lang="pl-PL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formy wsparcia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(Akademia Morska w Gdyni, Akademia Pomorska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Słupsku, Akademia Wychowania Fizycznego i Sportu, Gdański Uniwersytet Medyczny,  Politechnika Gdańska, Polsko-Japońska Wyższa Szkoła Technik Komputerowych, Uniwersytet Gdański):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spotkania akademickie, zajęcia pozalekcyjne akademickie (kółka olimpijskie), warsztaty tematyczne, opieka mentorska, e-learning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424244" y="5883965"/>
            <a:ext cx="497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„ZDOLNI Z POMORZA – POWIAT LĘBORSKI”</a:t>
            </a:r>
          </a:p>
        </p:txBody>
      </p:sp>
    </p:spTree>
    <p:extLst>
      <p:ext uri="{BB962C8B-B14F-4D97-AF65-F5344CB8AC3E}">
        <p14:creationId xmlns:p14="http://schemas.microsoft.com/office/powerpoint/2010/main" xmlns="" val="1744532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8566" y="178063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dirty="0"/>
              <a:t>„KOMPETENCJE ZAWODOWE INWESTYCJĄ W PRZYSZŁOŚĆ POWIATU LĘBORSKIEGO”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8295" y="2671753"/>
            <a:ext cx="8176592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Celem projektu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jest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zwiększenie szans uczniów szkół na odniesienie sukcesu na rynku pracy i zwiększenie poziomu zatrudnialności absolwentów szkół powiatu lęborskiego,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poprzez podniesienie jakości edukacji i oferty kształcenia zawodowego w zakresie </a:t>
            </a:r>
            <a:r>
              <a:rPr lang="pl-PL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branż kluczowych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 największym potencjale rozwoju dla regionu (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budownictwo, BPO/SSC, usługi finansowe i biznesowe, chemia lekka, ICT i elektronika, transport, logistyka i motoryzacja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3295" y="146382"/>
            <a:ext cx="9107424" cy="15300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3" t="23738" r="13261"/>
          <a:stretch/>
        </p:blipFill>
        <p:spPr>
          <a:xfrm>
            <a:off x="8269357" y="3036762"/>
            <a:ext cx="3397497" cy="2581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02055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9270" y="265044"/>
            <a:ext cx="11582400" cy="56189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ramach projektu uczestnicy będą mogli skorzystać z bezpłatnej, kompleksowej pomocy: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wsparcia dla uczniów/uczennic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zajęcia dodatkowe - pozalekcyjne, pozaszkolne, warsztaty, laboratoria, doradztwo zawodowe: zajęcia indywidualne i grupowe, wyjazdy edukacyjne dla uczniów biorących udział w zajęciach, np. do szkół wyższych (wykłady, laboratoria), pracodawców, innych podmiotów współpracujących, letnie staże i praktyki zawodowe</a:t>
            </a:r>
          </a:p>
          <a:p>
            <a:pPr marL="0" indent="0">
              <a:buNone/>
            </a:pPr>
            <a:r>
              <a:rPr lang="pl-PL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wsparcia dla nauczycieli/nauczycielek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szkolenia doskonalące, sieci współpracy i samokształcenia nauczycieli, studia podyplomowe, staże i praktyki w zakładach pracy</a:t>
            </a:r>
          </a:p>
          <a:p>
            <a:pPr marL="0" indent="0">
              <a:buNone/>
            </a:pPr>
            <a:r>
              <a:rPr lang="pl-PL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wyposażenie/doposażenie bazy dydaktycznej</a:t>
            </a:r>
            <a:r>
              <a:rPr lang="pl-PL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szkół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powiązaniu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działaniami realizowanymi na rzecz uczniów - zakup nowoczesnych pomocy dydaktycznych 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34009" y="5411733"/>
            <a:ext cx="10396882" cy="1151965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„KOMPETENCJE ZAWODOWE INWESTYCJĄ W PRZYSZŁOŚĆ POWIATU LĘBORSKIEGO”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9226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258"/>
          <a:stretch/>
        </p:blipFill>
        <p:spPr>
          <a:xfrm>
            <a:off x="1" y="0"/>
            <a:ext cx="5804452" cy="5528603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434009" y="5902064"/>
            <a:ext cx="10396882" cy="11519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„KOMPETENCJE ZAWODOWE INWESTYCJĄ W PRZYSZŁOŚĆ POWIATU LĘBORSKIEGO”</a:t>
            </a:r>
          </a:p>
        </p:txBody>
      </p:sp>
      <p:sp>
        <p:nvSpPr>
          <p:cNvPr id="4" name="Prostokąt 3"/>
          <p:cNvSpPr/>
          <p:nvPr/>
        </p:nvSpPr>
        <p:spPr>
          <a:xfrm>
            <a:off x="5804452" y="3392399"/>
            <a:ext cx="58309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u="sng" dirty="0">
                <a:solidFill>
                  <a:srgbClr val="FF0000"/>
                </a:solidFill>
                <a:latin typeface="Arial" panose="020B0604020202020204" pitchFamily="34" charset="0"/>
              </a:rPr>
              <a:t>Sieci współpracy i samokształcenia nauczycieli (SYSTEM DORADZTWA ZAWODOWEGO) 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</a:rPr>
              <a:t>– rozpoznawanie uzdolnień zawodowych u uczniów</a:t>
            </a:r>
            <a:r>
              <a:rPr lang="pl-PL" dirty="0">
                <a:latin typeface="Arial" panose="020B0604020202020204" pitchFamily="34" charset="0"/>
              </a:rPr>
              <a:t>, </a:t>
            </a:r>
            <a:br>
              <a:rPr lang="pl-PL" dirty="0">
                <a:latin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</a:rPr>
              <a:t>(</a:t>
            </a:r>
            <a:r>
              <a:rPr lang="pl-PL" b="1" u="sng" dirty="0">
                <a:latin typeface="Arial" panose="020B0604020202020204" pitchFamily="34" charset="0"/>
              </a:rPr>
              <a:t>zapraszamy do udziału w tej sieci dyrektorów, doradców zawodowych oraz nauczycieli ze szkół gimnazjalnych i podstawowych</a:t>
            </a:r>
            <a:r>
              <a:rPr lang="pl-PL" dirty="0">
                <a:latin typeface="Arial" panose="020B0604020202020204" pitchFamily="34" charset="0"/>
              </a:rPr>
              <a:t>)</a:t>
            </a:r>
            <a:endParaRPr lang="pl-PL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804452" y="205626"/>
            <a:ext cx="59237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u="sng" dirty="0">
                <a:latin typeface="Arial" panose="020B0604020202020204" pitchFamily="34" charset="0"/>
              </a:rPr>
              <a:t>Stażysta</a:t>
            </a:r>
            <a:r>
              <a:rPr lang="pl-PL" sz="1400" dirty="0">
                <a:latin typeface="Arial" panose="020B0604020202020204" pitchFamily="34" charset="0"/>
              </a:rPr>
              <a:t>:</a:t>
            </a:r>
          </a:p>
          <a:p>
            <a:r>
              <a:rPr lang="pl-PL" sz="1400" dirty="0">
                <a:latin typeface="Arial" panose="020B0604020202020204" pitchFamily="34" charset="0"/>
              </a:rPr>
              <a:t>- będzie odbywał staż pod kierownictwem opiekuna stażu wyznaczonego przez pracodawcę/przedsiębiorcę,</a:t>
            </a:r>
          </a:p>
          <a:p>
            <a:pPr marL="171450" indent="-171450">
              <a:buFontTx/>
              <a:buChar char="-"/>
            </a:pPr>
            <a:r>
              <a:rPr lang="pl-PL" sz="1400" dirty="0">
                <a:latin typeface="Arial" panose="020B0604020202020204" pitchFamily="34" charset="0"/>
              </a:rPr>
              <a:t>otrzymuje stypendium w wys. 997,40 zł/ za 150 godzin stażu</a:t>
            </a:r>
          </a:p>
          <a:p>
            <a:r>
              <a:rPr lang="pl-PL" sz="1400" dirty="0">
                <a:latin typeface="Arial" panose="020B0604020202020204" pitchFamily="34" charset="0"/>
              </a:rPr>
              <a:t>- może otrzymać refundację kosztów przejazdu, jeżeli odbywa staż poza miejscem zamieszkania,</a:t>
            </a:r>
          </a:p>
          <a:p>
            <a:r>
              <a:rPr lang="pl-PL" sz="1400" dirty="0">
                <a:latin typeface="Arial" panose="020B0604020202020204" pitchFamily="34" charset="0"/>
              </a:rPr>
              <a:t>- zostanie skierowany na badania lekarskie weryfikujące możliwość udziału w stażu na danym stanowisku pracy,</a:t>
            </a:r>
          </a:p>
          <a:p>
            <a:r>
              <a:rPr lang="pl-PL" sz="1400" dirty="0">
                <a:latin typeface="Arial" panose="020B0604020202020204" pitchFamily="34" charset="0"/>
              </a:rPr>
              <a:t>- otrzyma odzież roboczą, jeżeli jest wymagana na danym stanowisku pracy,</a:t>
            </a:r>
          </a:p>
          <a:p>
            <a:r>
              <a:rPr lang="pl-PL" sz="1400" dirty="0">
                <a:latin typeface="Arial" panose="020B0604020202020204" pitchFamily="34" charset="0"/>
              </a:rPr>
              <a:t>- otrzyma od pracodawcy/przedsiębiorcy dokument potwierdzający doświadczenie zawodowe - zaświadczenie</a:t>
            </a:r>
          </a:p>
          <a:p>
            <a:r>
              <a:rPr lang="pl-PL" sz="1400" dirty="0">
                <a:latin typeface="Arial" panose="020B0604020202020204" pitchFamily="34" charset="0"/>
              </a:rPr>
              <a:t>o zdobyciu doświadczenia zawodowego w danym zakładzie pracy.</a:t>
            </a:r>
            <a:endParaRPr lang="pl-PL" sz="12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366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15524"/>
            <a:ext cx="10005391" cy="15589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„</a:t>
            </a:r>
            <a:r>
              <a:rPr lang="pl-PL" b="1" dirty="0"/>
              <a:t>Zawodowcy na topie</a:t>
            </a:r>
            <a:br>
              <a:rPr lang="pl-PL" b="1" dirty="0"/>
            </a:br>
            <a:r>
              <a:rPr lang="pl-PL" sz="5300" b="1" dirty="0"/>
              <a:t> </a:t>
            </a:r>
            <a:r>
              <a:rPr lang="pl-PL" sz="3100" b="1" dirty="0"/>
              <a:t>– podniesienie jakości szkolnictwa zawodowego </a:t>
            </a:r>
            <a:br>
              <a:rPr lang="pl-PL" sz="3100" b="1" dirty="0"/>
            </a:br>
            <a:r>
              <a:rPr lang="pl-PL" sz="3100" b="1" dirty="0"/>
              <a:t>w powiecie lęborskim poprzez przebudowę, rozbudowę, modernizację infrastruktury szkół zawodowych </a:t>
            </a:r>
            <a:br>
              <a:rPr lang="pl-PL" sz="3100" b="1" dirty="0"/>
            </a:br>
            <a:r>
              <a:rPr lang="pl-PL" sz="3100" b="1" dirty="0"/>
              <a:t>w Lęborku, ich wyposażenie i doposażenie </a:t>
            </a:r>
            <a:br>
              <a:rPr lang="pl-PL" sz="3100" b="1" dirty="0"/>
            </a:br>
            <a:r>
              <a:rPr lang="pl-PL" sz="3100" b="1" dirty="0"/>
              <a:t>oraz kształcenie ustawiczne.</a:t>
            </a:r>
            <a:r>
              <a:rPr lang="pl-PL" sz="3600" b="1" dirty="0"/>
              <a:t/>
            </a:r>
            <a:br>
              <a:rPr lang="pl-PL" sz="3600" b="1" dirty="0"/>
            </a:br>
            <a:endParaRPr lang="pl-PL" dirty="0"/>
          </a:p>
        </p:txBody>
      </p:sp>
      <p:pic>
        <p:nvPicPr>
          <p:cNvPr id="2050" name="Picture 2" descr="listownik-mono-Pomorskie-FE-UMWP-UE-EFRR-RPO2014-2020-2015-n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95" y="229846"/>
            <a:ext cx="10717174" cy="114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0234" y="3768009"/>
            <a:ext cx="3390314" cy="22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1763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2035" y="358966"/>
            <a:ext cx="113703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Powiat Lęborski w latach 2016-2021 będzie rozwijał branże kluczowe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 (tj. takie specjalizacje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dziedzinie usług, handlu lub produkcji, które odznaczają się największym potencjałem rozwoju lokalnego i regionalnego):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ICT i elektronikę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  (Zespół Szkół Mechaniczno-Informatycznych w Lęborku);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transport, logistykę i motoryzację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(Powiatowe Centrum Edukacyjne – Zespół Szkół Ponadgimnazjalnych w Lęborku oraz Zespół Szkół Mechaniczno- Informatycznych w Lęborku);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budownictwo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(Powiatowe Centrum Edukacyjne – Zespół Szkół Ponadgimnazjalnych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Lęborku)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chemię lekką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(Zespół Szkół Gospodarki Żywnościowej i Agrobiznesu w Lęborku)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BPO/SSC, usługi finansowe i biznesowe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(Zespół Szkół Gospodarki Żywnościowej i  Agrobiznesu w Lęborku)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ramach projektu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zostaną przeprowadzone takie działania jak: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dostosowanie wyposażenia szkół zawodowych do potrzeb kształcenia na rzecz gospodarki,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inwestycje w infrastrukturę szkół zawodowych (rozbudowa i modernizacja budynków),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kształcenie ustawiczne osób dorosłych.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902226" y="57912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„Zawodowcy na  topie…”</a:t>
            </a:r>
          </a:p>
        </p:txBody>
      </p:sp>
    </p:spTree>
    <p:extLst>
      <p:ext uri="{BB962C8B-B14F-4D97-AF65-F5344CB8AC3E}">
        <p14:creationId xmlns:p14="http://schemas.microsoft.com/office/powerpoint/2010/main" xmlns="" val="2355235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4" t="4638" b="12205"/>
          <a:stretch/>
        </p:blipFill>
        <p:spPr>
          <a:xfrm>
            <a:off x="1351719" y="106016"/>
            <a:ext cx="8918713" cy="539363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02226" y="57912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„Zawodowcy na  topie…”</a:t>
            </a:r>
          </a:p>
        </p:txBody>
      </p:sp>
    </p:spTree>
    <p:extLst>
      <p:ext uri="{BB962C8B-B14F-4D97-AF65-F5344CB8AC3E}">
        <p14:creationId xmlns:p14="http://schemas.microsoft.com/office/powerpoint/2010/main" xmlns="" val="2868897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04" t="5807" r="9510" b="7026"/>
          <a:stretch/>
        </p:blipFill>
        <p:spPr>
          <a:xfrm>
            <a:off x="376275" y="0"/>
            <a:ext cx="6652320" cy="554099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02226" y="57912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„Zawodowcy na  topie…”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028595" y="921521"/>
            <a:ext cx="4367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Bezpłatne kursy zawodowe w Lęborku,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dla osób pełnoletnich, chcących z własnej woli podnieść swoje kwalifikacje zawodowe…</a:t>
            </a:r>
          </a:p>
        </p:txBody>
      </p:sp>
    </p:spTree>
    <p:extLst>
      <p:ext uri="{BB962C8B-B14F-4D97-AF65-F5344CB8AC3E}">
        <p14:creationId xmlns:p14="http://schemas.microsoft.com/office/powerpoint/2010/main" xmlns="" val="1703227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1304" y="265043"/>
            <a:ext cx="11211339" cy="5340627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Działania projektowe w obecnej perspektywie finansowej to kolejne działania powiatu lęborskiego mające na celu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zwiększenie atrakcyjności szkolnictwa dla uczniów, powiązanie nauczania z rynkiem pracy oraz rozwój kompetencji kluczowych i zawodowych w celu wzrostu zatrudnialności absolwentów szkół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Obecnie realizowane projekty uwzględniają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szereg zmian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stosunku do poprzedniej perspektywy finansowej, wynikających z zapisów ustaleń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komisją europejską,  wytycznych horyzontalnych opracowywanych przez ministerstwa oraz wytycznych programowych opracowanych przez samorząd województwa pomorskiego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projekty szkolne realizowane przez organy prowadzące dla większości/wszystkich szkół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zamiast projektów realizowanych przez poszczególne szkoły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Zakres rzeczowy projektów jest oparty na szczegółowej diagnozie potrzeb mieszkańców powiatu lęborskiego i uczniów szkół, jak też na współpracy wielu partnerów i podmiotów zaangażowanych w realizację projektów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90767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625" y="115956"/>
            <a:ext cx="10396882" cy="1151965"/>
          </a:xfrm>
        </p:spPr>
        <p:txBody>
          <a:bodyPr/>
          <a:lstStyle/>
          <a:p>
            <a:r>
              <a:rPr lang="pl-PL" dirty="0"/>
              <a:t>Szkolnictwo powiatu lęborskiego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9270" y="1056230"/>
            <a:ext cx="12072730" cy="5801770"/>
          </a:xfrm>
        </p:spPr>
        <p:txBody>
          <a:bodyPr/>
          <a:lstStyle/>
          <a:p>
            <a:r>
              <a:rPr lang="pl-PL" dirty="0"/>
              <a:t>Szkolnictwo podstawowe I GIMNAZJALNE ORAZ PRZEDSZKOLE: </a:t>
            </a:r>
          </a:p>
          <a:p>
            <a:pPr lvl="1"/>
            <a:r>
              <a:rPr lang="pl-PL" dirty="0"/>
              <a:t>Specjalny OŚRODEK SZKOLNO-WYCHOWAWCZY W LĘBORKU</a:t>
            </a:r>
          </a:p>
          <a:p>
            <a:r>
              <a:rPr lang="pl-PL" dirty="0"/>
              <a:t>SZKOLNICTWO PONADGIMNAZJALNE I KSZTAŁCENIE USTAWICZNE:</a:t>
            </a:r>
          </a:p>
          <a:p>
            <a:pPr lvl="1"/>
            <a:r>
              <a:rPr lang="pl-PL" dirty="0"/>
              <a:t>POWIATOWE CENTRUM EDUKACYJNE ZESPÓŁ SZKÓŁ PONADGIMNAZJALNYCH W LĘBORKU (PCE ZSP)</a:t>
            </a:r>
          </a:p>
          <a:p>
            <a:pPr lvl="1"/>
            <a:r>
              <a:rPr lang="pl-PL" dirty="0"/>
              <a:t>SPECJALNY OŚRODEK SZKOLNO-WYCHOWAWCZY W LĘBORKU (SOSW)</a:t>
            </a:r>
          </a:p>
          <a:p>
            <a:pPr lvl="1"/>
            <a:r>
              <a:rPr lang="pl-PL" dirty="0"/>
              <a:t>ZESPÓŁ SZKÓŁ GOSPODARKI ŻYWNOŚCIOWEJ I AGROBIZNESU W LĘBORKU (</a:t>
            </a:r>
            <a:r>
              <a:rPr lang="pl-PL" dirty="0" err="1"/>
              <a:t>ZSGŻia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Zespół szkół mechaniczno-informatycznych w Lęborku (</a:t>
            </a:r>
            <a:r>
              <a:rPr lang="pl-PL" dirty="0" err="1"/>
              <a:t>zsmi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Zespół szkół ogólnokształcących nr 1 w Lęborku (</a:t>
            </a:r>
            <a:r>
              <a:rPr lang="pl-PL" dirty="0" err="1"/>
              <a:t>zso</a:t>
            </a:r>
            <a:r>
              <a:rPr lang="pl-PL" dirty="0"/>
              <a:t> 1)</a:t>
            </a:r>
          </a:p>
          <a:p>
            <a:pPr lvl="1"/>
            <a:r>
              <a:rPr lang="pl-PL" dirty="0"/>
              <a:t>Zespół szkół ogólnokształcących nr 2 w Lęborku (</a:t>
            </a:r>
            <a:r>
              <a:rPr lang="pl-PL" dirty="0" err="1"/>
              <a:t>zso</a:t>
            </a:r>
            <a:r>
              <a:rPr lang="pl-PL" dirty="0"/>
              <a:t> 2)</a:t>
            </a:r>
          </a:p>
          <a:p>
            <a:r>
              <a:rPr lang="pl-PL" dirty="0"/>
              <a:t>Placówki oświatowe</a:t>
            </a:r>
          </a:p>
          <a:p>
            <a:pPr lvl="1"/>
            <a:r>
              <a:rPr lang="pl-PL" dirty="0"/>
              <a:t>Młodzieżowy dom kultury w Lęborku</a:t>
            </a:r>
          </a:p>
          <a:p>
            <a:pPr lvl="1"/>
            <a:r>
              <a:rPr lang="pl-PL" dirty="0"/>
              <a:t>Powiatowe ognisko artystyczne w Lęborku</a:t>
            </a:r>
          </a:p>
          <a:p>
            <a:pPr lvl="1"/>
            <a:r>
              <a:rPr lang="pl-PL" dirty="0"/>
              <a:t>Poradnia psychologiczno-pedagogiczna w Lęborku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22323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Lębork, 24.02.2017 r.</a:t>
            </a:r>
          </a:p>
        </p:txBody>
      </p:sp>
    </p:spTree>
    <p:extLst>
      <p:ext uri="{BB962C8B-B14F-4D97-AF65-F5344CB8AC3E}">
        <p14:creationId xmlns:p14="http://schemas.microsoft.com/office/powerpoint/2010/main" xmlns="" val="1330643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PERSPEKTYWA FINANSOWA UNII EUROPEJSKIEJ 2007-2013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ROZWÓJ SZKOLNICTWA POWIATU LĘBORSKIEGO POPRZEZ REALIZOWANE PROJEKTY W LATACH 2009-2015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175" y="221639"/>
            <a:ext cx="11281553" cy="1691567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952021" y="1913206"/>
            <a:ext cx="5862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CZŁOWIEK - NAJLEPSZA INWESTYCJA</a:t>
            </a:r>
          </a:p>
        </p:txBody>
      </p:sp>
    </p:spTree>
    <p:extLst>
      <p:ext uri="{BB962C8B-B14F-4D97-AF65-F5344CB8AC3E}">
        <p14:creationId xmlns:p14="http://schemas.microsoft.com/office/powerpoint/2010/main" xmlns="" val="164400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73" y="3651312"/>
            <a:ext cx="3141097" cy="186139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0438" y="647114"/>
            <a:ext cx="3750312" cy="49518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341" y="0"/>
            <a:ext cx="7678617" cy="184286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5753132"/>
            <a:ext cx="1209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Podnoszenie kwalifikacji nauczycieli i pracowników oświaty powiatu lęborskiego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11" t="13738" r="34228" b="22935"/>
          <a:stretch/>
        </p:blipFill>
        <p:spPr>
          <a:xfrm>
            <a:off x="5287617" y="3511751"/>
            <a:ext cx="1794319" cy="208719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2031744"/>
            <a:ext cx="7910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Powiat Lęborski w ramach 3 projektów podnosił kwalifikacje nauczycieli przedszkoli, szkół podstawowych, gimnazjów i szkół ponadgimnazjalnych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obszaru całego powiatu; z wszystkich gmin; publicznych i niepublicznych; m.in. poprzez studia podyplomowe, kursy kwalifikacyjne, szkolenia oraz sieci współpracy i samokształcenia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36814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6" y="3666908"/>
            <a:ext cx="3095503" cy="182634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917180" cy="190012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5753132"/>
            <a:ext cx="1209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Podnoszenie atrakcyjności i jakości oferty edukacyjnej szkół powiatowych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4632" y="3509307"/>
            <a:ext cx="3491645" cy="206912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766" y="3684986"/>
            <a:ext cx="3115701" cy="184634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95534" y="2053883"/>
            <a:ext cx="891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Powiat Lęborski systematycznie rozwijał kompetencje kluczowe i zawodowe uczniów szkół powiatowych poprzez organizację dodatkowych zajęć, kółek zainteresowań, wyjazdów edukacyjnych, konkursów, platformę e-learningową dot. przedsiębiorczości, wyposażanie szkół w nowoczesne pomoce dydaktyczne i pracownie zawodowe.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6"/>
          <a:srcRect l="26370" t="8988" r="28545" b="4921"/>
          <a:stretch/>
        </p:blipFill>
        <p:spPr>
          <a:xfrm>
            <a:off x="8914757" y="3148"/>
            <a:ext cx="3184478" cy="3418808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9147809" y="1530791"/>
            <a:ext cx="2718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http://e-wirtualnafirma.pl/</a:t>
            </a:r>
          </a:p>
        </p:txBody>
      </p:sp>
    </p:spTree>
    <p:extLst>
      <p:ext uri="{BB962C8B-B14F-4D97-AF65-F5344CB8AC3E}">
        <p14:creationId xmlns:p14="http://schemas.microsoft.com/office/powerpoint/2010/main" xmlns="" val="1307797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749"/>
            <a:ext cx="7580243" cy="181925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59026" y="5753132"/>
            <a:ext cx="11940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Kształcenie ustawiczne mieszkańców powiatu lęborskiego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62" t="31654" r="34025" b="30761"/>
          <a:stretch/>
        </p:blipFill>
        <p:spPr>
          <a:xfrm>
            <a:off x="159026" y="3797108"/>
            <a:ext cx="2981739" cy="168929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0105" y="3859584"/>
            <a:ext cx="2745251" cy="16268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843019" y="3895456"/>
            <a:ext cx="1418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Lider wiejski</a:t>
            </a:r>
          </a:p>
        </p:txBody>
      </p:sp>
      <p:sp>
        <p:nvSpPr>
          <p:cNvPr id="8" name="Prostokąt 7"/>
          <p:cNvSpPr/>
          <p:nvPr/>
        </p:nvSpPr>
        <p:spPr>
          <a:xfrm>
            <a:off x="3140765" y="4316850"/>
            <a:ext cx="637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Życie zaczyna się po pięćdziesiątce –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aktywizacja zawodowa osób 50+</a:t>
            </a:r>
          </a:p>
        </p:txBody>
      </p:sp>
      <p:sp>
        <p:nvSpPr>
          <p:cNvPr id="9" name="Prostokąt 8"/>
          <p:cNvSpPr/>
          <p:nvPr/>
        </p:nvSpPr>
        <p:spPr>
          <a:xfrm>
            <a:off x="3165288" y="499357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Wsparcie sektora ekonomii społecznej –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szansą na rozwój powiatu lęborskiego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64792" y="2095157"/>
            <a:ext cx="8169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Powiat Lęborski w ramach wielu projektów podnosił kwalifikacje i umiejętności mieszkańców powiatu lęborskiego poprzez m.in. kursy i szkolenia zawodowe czy też staże, jak również poprzez kursy przygotowujące do egzaminu na czeladnika lub mistrza (m.in. Platforma e-learning)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/>
          <a:srcRect l="9692" t="10853" r="66390" b="53131"/>
          <a:stretch/>
        </p:blipFill>
        <p:spPr>
          <a:xfrm>
            <a:off x="8750105" y="28749"/>
            <a:ext cx="2916005" cy="2468791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8768327" y="2567715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http://e-powiatleborski.pl/</a:t>
            </a:r>
          </a:p>
        </p:txBody>
      </p:sp>
    </p:spTree>
    <p:extLst>
      <p:ext uri="{BB962C8B-B14F-4D97-AF65-F5344CB8AC3E}">
        <p14:creationId xmlns:p14="http://schemas.microsoft.com/office/powerpoint/2010/main" xmlns="" val="1754428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09" t="12906" r="17962" b="5291"/>
          <a:stretch/>
        </p:blipFill>
        <p:spPr>
          <a:xfrm>
            <a:off x="0" y="0"/>
            <a:ext cx="7855277" cy="56073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32885" t="17420" r="34131" b="7419"/>
          <a:stretch/>
        </p:blipFill>
        <p:spPr>
          <a:xfrm>
            <a:off x="7815109" y="0"/>
            <a:ext cx="4376890" cy="56073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32521" y="5830957"/>
            <a:ext cx="11288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infrastrukturalne – termomodernizacja budynków szkolnych i budowa sali gimnastycznej</a:t>
            </a:r>
          </a:p>
        </p:txBody>
      </p:sp>
    </p:spTree>
    <p:extLst>
      <p:ext uri="{BB962C8B-B14F-4D97-AF65-F5344CB8AC3E}">
        <p14:creationId xmlns:p14="http://schemas.microsoft.com/office/powerpoint/2010/main" xmlns="" val="2717096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PERSPEKTYWA FINANSOWA UNII EUROPEJSKIEJ 2014-2020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ROZWÓJ SZKOLNICTWA POWIATU LĘBORSKIEGO POPRZEZ REALIZOWANE PROJEKTY W LATACH 2016-2021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96461" y="316938"/>
            <a:ext cx="11373365" cy="1226870"/>
            <a:chOff x="201711" y="222102"/>
            <a:chExt cx="11373365" cy="1226870"/>
          </a:xfrm>
        </p:grpSpPr>
        <p:pic>
          <p:nvPicPr>
            <p:cNvPr id="1026" name="Picture 2" descr="listownik-mono-Pomorskie-FE-UMWP-UE-EFS-RPO2014-2020-2015-na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11" y="229846"/>
              <a:ext cx="11373365" cy="121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65367" y="222102"/>
              <a:ext cx="3654965" cy="1132727"/>
            </a:xfrm>
            <a:prstGeom prst="rect">
              <a:avLst/>
            </a:prstGeom>
          </p:spPr>
        </p:pic>
      </p:grpSp>
      <p:pic>
        <p:nvPicPr>
          <p:cNvPr id="1027" name="Picture 3" descr="listownik-mono-Pomorskie-FE-UMWP-UE-EFSI-RPO2014-2020-2015-stop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16" y="5179191"/>
            <a:ext cx="8266307" cy="3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7425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065" y="697036"/>
            <a:ext cx="10396882" cy="1151965"/>
          </a:xfrm>
        </p:spPr>
        <p:txBody>
          <a:bodyPr>
            <a:noAutofit/>
          </a:bodyPr>
          <a:lstStyle/>
          <a:p>
            <a:r>
              <a:rPr lang="pl-PL" sz="2800" dirty="0"/>
              <a:t>Regionalny program operacyjny dla województwa pomorskiego na lata 2014-2020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3600" b="1" dirty="0"/>
              <a:t>OŚ PRIORYTETOWA 3 - EDUKACJA </a:t>
            </a:r>
            <a:r>
              <a:rPr lang="pl-PL" dirty="0"/>
              <a:t/>
            </a:r>
            <a:br>
              <a:rPr lang="pl-PL" dirty="0"/>
            </a:b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2065" y="3813025"/>
            <a:ext cx="3310128" cy="576262"/>
          </a:xfrm>
        </p:spPr>
        <p:txBody>
          <a:bodyPr/>
          <a:lstStyle/>
          <a:p>
            <a:r>
              <a:rPr lang="pl-PL" b="1" dirty="0"/>
              <a:t>PODDZIAŁANIE 3.2.1. </a:t>
            </a:r>
          </a:p>
          <a:p>
            <a:r>
              <a:rPr lang="pl-PL" b="1" dirty="0"/>
              <a:t>JAKOŚĆ EDUKACJI OGÓLNEJ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682065" y="4597263"/>
            <a:ext cx="3310128" cy="985299"/>
          </a:xfrm>
        </p:spPr>
        <p:txBody>
          <a:bodyPr>
            <a:normAutofit/>
          </a:bodyPr>
          <a:lstStyle/>
          <a:p>
            <a:r>
              <a:rPr lang="pl-PL" sz="1800" dirty="0"/>
              <a:t>„OTWARTE UMYSŁY”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237410" y="3998554"/>
            <a:ext cx="3310128" cy="576262"/>
          </a:xfrm>
        </p:spPr>
        <p:txBody>
          <a:bodyPr/>
          <a:lstStyle/>
          <a:p>
            <a:r>
              <a:rPr lang="pl-PL" b="1" dirty="0"/>
              <a:t>PODDZIAŁANIE 3.2.2. WSPARCIE UCZNIA SZCZEGÓLNIE UZDOLNIONEGO </a:t>
            </a:r>
            <a:endParaRPr lang="pl-PL" dirty="0"/>
          </a:p>
        </p:txBody>
      </p:sp>
      <p:pic>
        <p:nvPicPr>
          <p:cNvPr id="16" name="Symbol zastępczy obrazu 15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68" b="10868"/>
          <a:stretch>
            <a:fillRect/>
          </a:stretch>
        </p:blipFill>
        <p:spPr>
          <a:xfrm>
            <a:off x="4235999" y="1763377"/>
            <a:ext cx="3310128" cy="1535237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half" idx="19"/>
          </p:nvPr>
        </p:nvSpPr>
        <p:spPr>
          <a:xfrm>
            <a:off x="4237410" y="4574816"/>
            <a:ext cx="3310128" cy="985300"/>
          </a:xfrm>
        </p:spPr>
        <p:txBody>
          <a:bodyPr>
            <a:normAutofit/>
          </a:bodyPr>
          <a:lstStyle/>
          <a:p>
            <a:r>
              <a:rPr lang="pl-PL" sz="1800" dirty="0"/>
              <a:t>„ZDOLNI Z POMORZA – </a:t>
            </a:r>
            <a:br>
              <a:rPr lang="pl-PL" sz="1800" dirty="0"/>
            </a:br>
            <a:r>
              <a:rPr lang="pl-PL" sz="1800" dirty="0"/>
              <a:t>POWIAT LĘBORSKI”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7768943" y="3813025"/>
            <a:ext cx="3919473" cy="576262"/>
          </a:xfrm>
        </p:spPr>
        <p:txBody>
          <a:bodyPr/>
          <a:lstStyle/>
          <a:p>
            <a:r>
              <a:rPr lang="pl-PL" b="1" dirty="0"/>
              <a:t>PODDZIAŁANIE 3.3.1. </a:t>
            </a:r>
          </a:p>
          <a:p>
            <a:r>
              <a:rPr lang="pl-PL" b="1" dirty="0"/>
              <a:t>JAKOŚĆ EDUKACJI Zawodowej</a:t>
            </a:r>
            <a:r>
              <a:rPr lang="pl-PL" dirty="0"/>
              <a:t>	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half" idx="20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„KOMPETENCJE ZAWODOWE INWESTYCJĄ W PRZYSZŁOŚĆ POWIATU LĘBORSKIEGO”</a:t>
            </a:r>
          </a:p>
        </p:txBody>
      </p:sp>
      <p:pic>
        <p:nvPicPr>
          <p:cNvPr id="15" name="Symbol zastępczy obrazu 14"/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t="21106" b="21106"/>
          <a:stretch>
            <a:fillRect/>
          </a:stretch>
        </p:blipFill>
        <p:spPr>
          <a:xfrm>
            <a:off x="682065" y="1771361"/>
            <a:ext cx="3310128" cy="1536725"/>
          </a:xfrm>
          <a:prstGeom prst="rect">
            <a:avLst/>
          </a:prstGeom>
        </p:spPr>
      </p:pic>
      <p:pic>
        <p:nvPicPr>
          <p:cNvPr id="20" name="Symbol zastępczy obrazu 19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6" b="2596"/>
          <a:stretch>
            <a:fillRect/>
          </a:stretch>
        </p:blipFill>
        <p:spPr>
          <a:xfrm>
            <a:off x="7789863" y="1762125"/>
            <a:ext cx="3309937" cy="1536700"/>
          </a:xfrm>
        </p:spPr>
      </p:pic>
    </p:spTree>
    <p:extLst>
      <p:ext uri="{BB962C8B-B14F-4D97-AF65-F5344CB8AC3E}">
        <p14:creationId xmlns:p14="http://schemas.microsoft.com/office/powerpoint/2010/main" xmlns="" val="175805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181</TotalTime>
  <Words>916</Words>
  <Application>Microsoft Office PowerPoint</Application>
  <PresentationFormat>Niestandardowy</PresentationFormat>
  <Paragraphs>102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Wydarzenie główne</vt:lpstr>
      <vt:lpstr>Rozwój szkolnictwa  Powiatu Lęborskiego  poprzez realizowane projekty</vt:lpstr>
      <vt:lpstr>Szkolnictwo powiatu lęborskiego</vt:lpstr>
      <vt:lpstr>PERSPEKTYWA FINANSOWA UNII EUROPEJSKIEJ 2007-2013</vt:lpstr>
      <vt:lpstr>Slajd 4</vt:lpstr>
      <vt:lpstr>Slajd 5</vt:lpstr>
      <vt:lpstr>Slajd 6</vt:lpstr>
      <vt:lpstr>Slajd 7</vt:lpstr>
      <vt:lpstr>PERSPEKTYWA FINANSOWA UNII EUROPEJSKIEJ 2014-2020</vt:lpstr>
      <vt:lpstr>Regionalny program operacyjny dla województwa pomorskiego na lata 2014-2020 OŚ PRIORYTETOWA 3 - EDUKACJA  </vt:lpstr>
      <vt:lpstr>„ZDOLNI Z POMORZA – POWIAT LĘBORSKI”</vt:lpstr>
      <vt:lpstr>Slajd 11</vt:lpstr>
      <vt:lpstr>„KOMPETENCJE ZAWODOWE INWESTYCJĄ W PRZYSZŁOŚĆ POWIATU LĘBORSKIEGO”</vt:lpstr>
      <vt:lpstr>„KOMPETENCJE ZAWODOWE INWESTYCJĄ W PRZYSZŁOŚĆ POWIATU LĘBORSKIEGO”</vt:lpstr>
      <vt:lpstr>Slajd 14</vt:lpstr>
      <vt:lpstr>„Zawodowcy na topie  – podniesienie jakości szkolnictwa zawodowego  w powiecie lęborskim poprzez przebudowę, rozbudowę, modernizację infrastruktury szkół zawodowych  w Lęborku, ich wyposażenie i doposażenie  oraz kształcenie ustawiczne. </vt:lpstr>
      <vt:lpstr>Slajd 16</vt:lpstr>
      <vt:lpstr>Slajd 17</vt:lpstr>
      <vt:lpstr>Slajd 18</vt:lpstr>
      <vt:lpstr>Slajd 19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</dc:creator>
  <cp:lastModifiedBy>Użytkownik systemu Windows</cp:lastModifiedBy>
  <cp:revision>112</cp:revision>
  <dcterms:created xsi:type="dcterms:W3CDTF">2017-02-23T17:22:30Z</dcterms:created>
  <dcterms:modified xsi:type="dcterms:W3CDTF">2017-02-24T07:45:38Z</dcterms:modified>
</cp:coreProperties>
</file>