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1" r:id="rId4"/>
    <p:sldId id="262" r:id="rId5"/>
    <p:sldId id="260" r:id="rId6"/>
    <p:sldId id="263" r:id="rId7"/>
    <p:sldId id="269" r:id="rId8"/>
    <p:sldId id="267" r:id="rId9"/>
    <p:sldId id="270" r:id="rId10"/>
    <p:sldId id="271" r:id="rId11"/>
    <p:sldId id="272" r:id="rId12"/>
    <p:sldId id="264" r:id="rId13"/>
    <p:sldId id="266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24" autoAdjust="0"/>
  </p:normalViewPr>
  <p:slideViewPr>
    <p:cSldViewPr>
      <p:cViewPr>
        <p:scale>
          <a:sx n="66" d="100"/>
          <a:sy n="66" d="100"/>
        </p:scale>
        <p:origin x="-14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58DC1-6037-45EA-86D9-1F3B713A9705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3E4F1-B1F9-4A30-855C-E29B573166D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95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Tworzą fundament pod budowę życia  zawodowego, społecznego, osobistego podobnie jak drzewo które musi wytworzyć solidny, zdrowy pień korzeniowy aby móc utrzymać koronę składającą się z wielu gałęzi narażonych na działalność warunków atmosferycznych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3E4F1-B1F9-4A30-855C-E29B573166DC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8015-1AD0-425F-A8DA-E2EF3E2BC062}" type="datetimeFigureOut">
              <a:rPr lang="pl-PL" smtClean="0"/>
              <a:pPr/>
              <a:t>2017-02-21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EF12A-C350-4EE2-9F50-FEC73A937EE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idx="4294967295"/>
          </p:nvPr>
        </p:nvSpPr>
        <p:spPr>
          <a:xfrm>
            <a:off x="616024" y="908050"/>
            <a:ext cx="7772400" cy="187325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Uniwersalizm i wielowymiarowość kompetencji kluczowych w kontekście edukacji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i="1" dirty="0" smtClean="0"/>
              <a:t>dr Anna Szymczak, prof. </a:t>
            </a:r>
            <a:r>
              <a:rPr lang="pl-PL" i="1" dirty="0" err="1" smtClean="0"/>
              <a:t>nadzw</a:t>
            </a:r>
            <a:r>
              <a:rPr lang="pl-PL" i="1" dirty="0" smtClean="0"/>
              <a:t>.</a:t>
            </a:r>
            <a:endParaRPr lang="pl-PL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pl-PL" dirty="0" smtClean="0"/>
          </a:p>
          <a:p>
            <a:endParaRPr lang="pl-PL" dirty="0"/>
          </a:p>
        </p:txBody>
      </p:sp>
      <p:pic>
        <p:nvPicPr>
          <p:cNvPr id="1026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4587" y="3626321"/>
            <a:ext cx="2295525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Kompetencje kluczowe</a:t>
            </a:r>
            <a:br>
              <a:rPr lang="pl-PL" dirty="0" smtClean="0"/>
            </a:br>
            <a:r>
              <a:rPr lang="pl-PL" sz="2700" i="1" dirty="0" smtClean="0"/>
              <a:t>wiedza - umiejętności - postawy</a:t>
            </a:r>
            <a:br>
              <a:rPr lang="pl-PL" sz="2700" i="1" dirty="0" smtClean="0"/>
            </a:br>
            <a:endParaRPr lang="pl-PL" sz="2700" i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</a:t>
            </a:r>
            <a:r>
              <a:rPr lang="pl-PL" b="1" dirty="0" smtClean="0"/>
              <a:t>decydują </a:t>
            </a:r>
            <a:r>
              <a:rPr lang="pl-PL" dirty="0" smtClean="0"/>
              <a:t>o powodzeniu jednostki na kolejnych etapach edukacyjnych oraz w życiu zawodowym i prywatnym </a:t>
            </a:r>
          </a:p>
          <a:p>
            <a:endParaRPr lang="pl-PL" dirty="0" smtClean="0"/>
          </a:p>
        </p:txBody>
      </p:sp>
      <p:pic>
        <p:nvPicPr>
          <p:cNvPr id="9" name="Picture 2" descr="C:\Users\Michał\Desktop\DSCF388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9600" y="1600200"/>
            <a:ext cx="33957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88641"/>
            <a:ext cx="1364534" cy="1364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0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Kompetencje kluczowe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4040188" cy="648072"/>
          </a:xfrm>
        </p:spPr>
        <p:txBody>
          <a:bodyPr/>
          <a:lstStyle/>
          <a:p>
            <a:pPr algn="ctr"/>
            <a:r>
              <a:rPr lang="pl-PL" dirty="0" smtClean="0"/>
              <a:t>pomagają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57200" y="2420888"/>
            <a:ext cx="4040188" cy="3129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     </a:t>
            </a:r>
          </a:p>
          <a:p>
            <a:r>
              <a:rPr lang="pl-PL" dirty="0" smtClean="0"/>
              <a:t>w samorealizacji</a:t>
            </a:r>
          </a:p>
          <a:p>
            <a:r>
              <a:rPr lang="pl-PL" dirty="0" smtClean="0"/>
              <a:t> w rozwoju osobistym</a:t>
            </a:r>
          </a:p>
          <a:p>
            <a:r>
              <a:rPr lang="pl-PL" dirty="0" smtClean="0"/>
              <a:t> aktywności obywatelskiej</a:t>
            </a:r>
          </a:p>
          <a:p>
            <a:r>
              <a:rPr lang="pl-PL" dirty="0" smtClean="0"/>
              <a:t>możliwości  dotrzymania kroku szybkiemu rozwojowi cywilizacji</a:t>
            </a:r>
          </a:p>
          <a:p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3"/>
          </p:nvPr>
        </p:nvSpPr>
        <p:spPr>
          <a:xfrm>
            <a:off x="4645025" y="1484784"/>
            <a:ext cx="4041775" cy="648072"/>
          </a:xfrm>
        </p:spPr>
        <p:txBody>
          <a:bodyPr/>
          <a:lstStyle/>
          <a:p>
            <a:pPr algn="ctr"/>
            <a:r>
              <a:rPr lang="pl-PL" dirty="0" smtClean="0"/>
              <a:t>ułatwiają</a:t>
            </a:r>
            <a:endParaRPr lang="pl-PL" dirty="0"/>
          </a:p>
        </p:txBody>
      </p:sp>
      <p:sp>
        <p:nvSpPr>
          <p:cNvPr id="14" name="Symbol zastępczy zawartości 13"/>
          <p:cNvSpPr>
            <a:spLocks noGrp="1"/>
          </p:cNvSpPr>
          <p:nvPr>
            <p:ph sz="quarter" idx="4"/>
          </p:nvPr>
        </p:nvSpPr>
        <p:spPr>
          <a:xfrm>
            <a:off x="4644008" y="2348880"/>
            <a:ext cx="4041775" cy="3201219"/>
          </a:xfrm>
        </p:spPr>
        <p:txBody>
          <a:bodyPr/>
          <a:lstStyle/>
          <a:p>
            <a:endParaRPr lang="pl-PL" dirty="0" smtClean="0"/>
          </a:p>
          <a:p>
            <a:r>
              <a:rPr lang="pl-PL" dirty="0" smtClean="0"/>
              <a:t>przystosowywanie się do nieustannych zmian zachodzących we współczesnym świecie</a:t>
            </a:r>
          </a:p>
          <a:p>
            <a:r>
              <a:rPr lang="pl-PL" dirty="0" smtClean="0"/>
              <a:t>integrację społeczną </a:t>
            </a:r>
          </a:p>
          <a:p>
            <a:r>
              <a:rPr lang="pl-PL" dirty="0" smtClean="0"/>
              <a:t>zatrudnienie</a:t>
            </a:r>
          </a:p>
          <a:p>
            <a:endParaRPr lang="pl-PL" dirty="0"/>
          </a:p>
        </p:txBody>
      </p:sp>
      <p:pic>
        <p:nvPicPr>
          <p:cNvPr id="7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229199"/>
            <a:ext cx="1584175" cy="1584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 smtClean="0"/>
              <a:t>Europejskie kompetencje kluczowe</a:t>
            </a: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dirty="0" smtClean="0"/>
              <a:t>porozumiewanie się w języku ojczystym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porozumiewanie się w językach obcych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kompetencje matematyczne i podstawowe 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kompetencje </a:t>
            </a:r>
            <a:r>
              <a:rPr lang="pl-PL" dirty="0" smtClean="0"/>
              <a:t>naukowo-techniczne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kompetencje </a:t>
            </a:r>
            <a:r>
              <a:rPr lang="pl-PL" dirty="0" smtClean="0"/>
              <a:t>informatyczne          </a:t>
            </a:r>
            <a:endParaRPr lang="pl-PL" dirty="0" smtClean="0"/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umiejętność uczenia się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kompetencje społeczne i obywatelskie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inicjatywność i przedsiębiorczość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smtClean="0"/>
              <a:t> świadomość i ekspresja kulturalna</a:t>
            </a:r>
            <a:endParaRPr lang="pl-PL" dirty="0"/>
          </a:p>
        </p:txBody>
      </p:sp>
      <p:pic>
        <p:nvPicPr>
          <p:cNvPr id="4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365104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pl-PL" sz="2700" b="1" dirty="0" smtClean="0"/>
              <a:t>Jakich kompetencji najbardziej brakuje kandydatom i pracownikom Państwa organizacji? </a:t>
            </a:r>
            <a:br>
              <a:rPr lang="pl-PL" sz="2700" b="1" dirty="0" smtClean="0"/>
            </a:br>
            <a:r>
              <a:rPr lang="pl-PL" sz="2400" dirty="0" smtClean="0"/>
              <a:t>Badanie „Prognoza HR 2016” </a:t>
            </a:r>
            <a:r>
              <a:rPr lang="pl-PL" sz="2700" b="1" dirty="0" smtClean="0"/>
              <a:t/>
            </a:r>
            <a:br>
              <a:rPr lang="pl-PL" sz="2700" b="1" dirty="0" smtClean="0"/>
            </a:br>
            <a:endParaRPr lang="pl-PL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20891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Odpowiedzi </a:t>
            </a:r>
            <a:r>
              <a:rPr lang="pl-PL" dirty="0" smtClean="0"/>
              <a:t>z kategorii „inne”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971600" y="1628800"/>
            <a:ext cx="7416824" cy="36933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techniczno-inżynieryjne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err="1" smtClean="0"/>
              <a:t>helicopter</a:t>
            </a:r>
            <a:r>
              <a:rPr lang="pl-PL" sz="2400" dirty="0" smtClean="0"/>
              <a:t> </a:t>
            </a:r>
            <a:r>
              <a:rPr lang="pl-PL" sz="2400" dirty="0" err="1" smtClean="0"/>
              <a:t>view</a:t>
            </a:r>
            <a:r>
              <a:rPr lang="pl-PL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myślenie strategiczne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skromna, a zarazem gotowa do nauki nowych rzeczy postawa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znajomość języków obcych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merytoryczne - jest wiele osób o wykształceniu ogólnym, </a:t>
            </a:r>
            <a:r>
              <a:rPr lang="pl-PL" sz="2400" dirty="0" smtClean="0"/>
              <a:t>niewielu tych, </a:t>
            </a:r>
            <a:r>
              <a:rPr lang="pl-PL" sz="2400" dirty="0" smtClean="0"/>
              <a:t>którzy są specjalistami w danej dziedzinie </a:t>
            </a:r>
          </a:p>
          <a:p>
            <a:pPr>
              <a:buFont typeface="Arial" pitchFamily="34" charset="0"/>
              <a:buChar char="•"/>
            </a:pPr>
            <a:r>
              <a:rPr lang="pl-PL" sz="2400" dirty="0" smtClean="0"/>
              <a:t>komunikacja </a:t>
            </a:r>
            <a:r>
              <a:rPr lang="pl-PL" sz="2400" dirty="0" err="1" smtClean="0"/>
              <a:t>multikulturowa</a:t>
            </a:r>
            <a:r>
              <a:rPr lang="pl-PL" sz="2400" dirty="0" smtClean="0"/>
              <a:t> </a:t>
            </a:r>
          </a:p>
        </p:txBody>
      </p:sp>
      <p:pic>
        <p:nvPicPr>
          <p:cNvPr id="4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7" y="5445224"/>
            <a:ext cx="1368150" cy="136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Kompetencje przyszłości </a:t>
            </a:r>
            <a:br>
              <a:rPr lang="pl-PL" dirty="0" smtClean="0"/>
            </a:br>
            <a:r>
              <a:rPr lang="pl-PL" sz="3600" i="1" dirty="0" smtClean="0"/>
              <a:t>5 umiejętności niezbędnych w 2020 roku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3600" dirty="0" smtClean="0"/>
              <a:t>Uczenie się i </a:t>
            </a:r>
            <a:r>
              <a:rPr lang="pl-PL" sz="3600" dirty="0" err="1" smtClean="0"/>
              <a:t>crossowanie</a:t>
            </a:r>
            <a:r>
              <a:rPr lang="pl-PL" sz="3600" dirty="0" smtClean="0"/>
              <a:t> umiejętności </a:t>
            </a:r>
          </a:p>
          <a:p>
            <a:r>
              <a:rPr lang="pl-PL" sz="3600" dirty="0" smtClean="0"/>
              <a:t>Praca w międzynarodowym środowisku</a:t>
            </a:r>
          </a:p>
          <a:p>
            <a:r>
              <a:rPr lang="pl-PL" sz="3600" dirty="0" smtClean="0"/>
              <a:t>Praca w wirtualnych zespołach</a:t>
            </a:r>
          </a:p>
          <a:p>
            <a:r>
              <a:rPr lang="pl-PL" sz="3600" dirty="0" smtClean="0"/>
              <a:t>Praca w szumie informacyjnym</a:t>
            </a:r>
          </a:p>
          <a:p>
            <a:r>
              <a:rPr lang="pl-PL" sz="3600" dirty="0" smtClean="0"/>
              <a:t>Programowanie</a:t>
            </a:r>
          </a:p>
          <a:p>
            <a:endParaRPr lang="pl-PL" dirty="0"/>
          </a:p>
        </p:txBody>
      </p:sp>
      <p:pic>
        <p:nvPicPr>
          <p:cNvPr id="5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7" y="4293096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l-PL" b="1" cap="all" dirty="0" smtClean="0"/>
              <a:t/>
            </a:r>
            <a:br>
              <a:rPr lang="pl-PL" b="1" cap="all" dirty="0" smtClean="0"/>
            </a:br>
            <a:r>
              <a:rPr lang="pl-PL" b="1" cap="all" dirty="0" smtClean="0"/>
              <a:t/>
            </a:r>
            <a:br>
              <a:rPr lang="pl-PL" b="1" cap="all" dirty="0" smtClean="0"/>
            </a:br>
            <a:r>
              <a:rPr lang="pl-PL" b="1" cap="all" dirty="0" smtClean="0"/>
              <a:t>    BUSINESS AND LANGUAGES</a:t>
            </a:r>
            <a:r>
              <a:rPr lang="pl-PL" b="1" dirty="0" smtClean="0"/>
              <a:t> </a:t>
            </a:r>
            <a:br>
              <a:rPr lang="pl-PL" b="1" dirty="0" smtClean="0"/>
            </a:br>
            <a:r>
              <a:rPr lang="pl-PL" b="1" dirty="0" smtClean="0"/>
              <a:t>  </a:t>
            </a:r>
            <a:r>
              <a:rPr lang="pl-PL" sz="2700" i="1" dirty="0" smtClean="0"/>
              <a:t>Pierwsze tego typu studia w Polsce </a:t>
            </a:r>
            <a:r>
              <a:rPr lang="pl-PL" sz="2700" i="1" cap="all" dirty="0" smtClean="0"/>
              <a:t/>
            </a:r>
            <a:br>
              <a:rPr lang="pl-PL" sz="2700" i="1" cap="all" dirty="0" smtClean="0"/>
            </a:br>
            <a:r>
              <a:rPr lang="pl-PL" b="1" cap="all" dirty="0" smtClean="0"/>
              <a:t/>
            </a:r>
            <a:br>
              <a:rPr lang="pl-PL" b="1" cap="al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pl-PL" dirty="0" smtClean="0"/>
              <a:t>kierunek interdyscyplinarny, budujący podstawy szerokiego rozwoju zawodowego</a:t>
            </a:r>
          </a:p>
          <a:p>
            <a:pPr fontAlgn="base"/>
            <a:endParaRPr lang="pl-PL" dirty="0" smtClean="0"/>
          </a:p>
          <a:p>
            <a:pPr fontAlgn="base"/>
            <a:r>
              <a:rPr lang="pl-PL" dirty="0" smtClean="0"/>
              <a:t>przygotowuje absolwenta do pracy w środowisku wielokulturowym m.in. w korporacjach międzynarodowych</a:t>
            </a:r>
          </a:p>
          <a:p>
            <a:pPr fontAlgn="base"/>
            <a:endParaRPr lang="pl-PL" dirty="0" smtClean="0"/>
          </a:p>
          <a:p>
            <a:pPr fontAlgn="base"/>
            <a:r>
              <a:rPr lang="pl-PL" dirty="0" smtClean="0"/>
              <a:t>program studiów przygotowany wspólnie z praktykami biznesu wzorowany jest na programach i trendach kształcenia uczelni światowych</a:t>
            </a:r>
          </a:p>
        </p:txBody>
      </p:sp>
      <p:pic>
        <p:nvPicPr>
          <p:cNvPr id="4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260649"/>
            <a:ext cx="1296144" cy="1368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 smtClean="0"/>
              <a:t>Program studiów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pl-PL" dirty="0" smtClean="0"/>
              <a:t>doskonalenie konwersacji w języku angielskim do poziomu C1, 240 h (1 semestr),</a:t>
            </a:r>
          </a:p>
          <a:p>
            <a:pPr fontAlgn="base"/>
            <a:r>
              <a:rPr lang="pl-PL" dirty="0" smtClean="0"/>
              <a:t>rozpoczęcie nauki drugiego języka obcego do poziomu B2, 630 h (4 semestry),</a:t>
            </a:r>
          </a:p>
          <a:p>
            <a:pPr fontAlgn="base"/>
            <a:r>
              <a:rPr lang="pl-PL" dirty="0" smtClean="0"/>
              <a:t>zapoznanie z podstawami biznesu w języku angielskim (od 2 semestru),</a:t>
            </a:r>
          </a:p>
          <a:p>
            <a:pPr fontAlgn="base"/>
            <a:r>
              <a:rPr lang="pl-PL" dirty="0" smtClean="0"/>
              <a:t>wybór specjalizacji biznesowej, która będzie jednocześnie programem dyplomowania,</a:t>
            </a:r>
          </a:p>
          <a:p>
            <a:pPr fontAlgn="base"/>
            <a:r>
              <a:rPr lang="pl-PL" dirty="0" smtClean="0"/>
              <a:t>kształcenie dualne – semestr 6 to praktyka w firmie z branży BBO/SSC zgodna z wybraną specjalizacją biznesową i seminarium dyplomowe</a:t>
            </a:r>
          </a:p>
          <a:p>
            <a:pPr fontAlgn="base"/>
            <a:r>
              <a:rPr lang="pl-PL" dirty="0" smtClean="0"/>
              <a:t>przez cztery semestry, wraz z nauką języków obcych, zapoznanie ze specyfikę pracy organizacji wielokulturowej</a:t>
            </a:r>
          </a:p>
          <a:p>
            <a:endParaRPr lang="pl-PL" dirty="0"/>
          </a:p>
        </p:txBody>
      </p:sp>
      <p:pic>
        <p:nvPicPr>
          <p:cNvPr id="4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9"/>
            <a:ext cx="1296144" cy="11521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 uwagę</a:t>
            </a:r>
            <a:endParaRPr lang="pl-PL" dirty="0"/>
          </a:p>
        </p:txBody>
      </p:sp>
      <p:pic>
        <p:nvPicPr>
          <p:cNvPr id="2050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89288" y="1772816"/>
            <a:ext cx="2295525" cy="246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r>
              <a:rPr lang="pl-PL" sz="2700" b="1" u="sng" dirty="0" smtClean="0"/>
              <a:t>W jaki kapitał </a:t>
            </a:r>
            <a:r>
              <a:rPr lang="pl-PL" sz="2700" b="1" dirty="0" smtClean="0"/>
              <a:t>wiedzy i umiejętności szkoła powinna wyposażyć młodych ludzi aby pozostali </a:t>
            </a:r>
            <a:r>
              <a:rPr lang="pl-PL" sz="2700" b="1" u="sng" dirty="0" smtClean="0"/>
              <a:t>aktywnymi</a:t>
            </a:r>
            <a:r>
              <a:rPr lang="pl-PL" sz="2700" b="1" dirty="0" smtClean="0"/>
              <a:t> członkami społeczeństwa  ?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5" name="Picture 5" descr="http://www.powiat.nysa.pl/files/header_pl/1822/big__kariery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348880"/>
            <a:ext cx="6537053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060849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W  </a:t>
            </a:r>
            <a:r>
              <a:rPr lang="pl-PL" b="1" dirty="0" smtClean="0"/>
              <a:t>PRZESZŁOŚCI</a:t>
            </a:r>
            <a:endParaRPr lang="pl-PL" b="1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	praca produkcyjna, głównie przemysłowa  </a:t>
            </a: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54887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i="1" dirty="0" smtClean="0"/>
              <a:t>	</a:t>
            </a:r>
          </a:p>
          <a:p>
            <a:pPr>
              <a:buNone/>
            </a:pPr>
            <a:endParaRPr lang="pl-PL" i="1" dirty="0" smtClean="0"/>
          </a:p>
          <a:p>
            <a:pPr>
              <a:buNone/>
            </a:pPr>
            <a:r>
              <a:rPr lang="pl-PL" i="1" dirty="0" smtClean="0"/>
              <a:t>	uzyskany zawód o wąskiej specjalności determinował całe dalsze życie zawodowe</a:t>
            </a:r>
            <a:endParaRPr lang="pl-PL" i="1" dirty="0"/>
          </a:p>
        </p:txBody>
      </p:sp>
      <p:pic>
        <p:nvPicPr>
          <p:cNvPr id="1032" name="Picture 8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5342340"/>
            <a:ext cx="1826971" cy="1110996"/>
          </a:xfrm>
          <a:prstGeom prst="rect">
            <a:avLst/>
          </a:prstGeom>
          <a:noFill/>
        </p:spPr>
      </p:pic>
      <p:pic>
        <p:nvPicPr>
          <p:cNvPr id="1034" name="Picture 10" descr="C:\Program Files (x86)\Microsoft Office\MEDIA\CAGCAT10\j0199549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140968"/>
            <a:ext cx="1670609" cy="1794053"/>
          </a:xfrm>
          <a:prstGeom prst="rect">
            <a:avLst/>
          </a:prstGeom>
          <a:noFill/>
        </p:spPr>
      </p:pic>
      <p:pic>
        <p:nvPicPr>
          <p:cNvPr id="1035" name="Picture 11" descr="C:\Program Files (x86)\Microsoft Office\MEDIA\CAGCAT10\j0285360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852936"/>
            <a:ext cx="2736304" cy="2448272"/>
          </a:xfrm>
          <a:prstGeom prst="rect">
            <a:avLst/>
          </a:prstGeom>
          <a:noFill/>
        </p:spPr>
      </p:pic>
      <p:sp>
        <p:nvSpPr>
          <p:cNvPr id="24" name="Prostokąt 23"/>
          <p:cNvSpPr/>
          <p:nvPr/>
        </p:nvSpPr>
        <p:spPr>
          <a:xfrm>
            <a:off x="10404648" y="17728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3" y="4725145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pl-PL" b="1" dirty="0" smtClean="0"/>
              <a:t>WSPÓŁCZEŚNIE </a:t>
            </a:r>
            <a:endParaRPr lang="pl-PL" b="1" dirty="0"/>
          </a:p>
        </p:txBody>
      </p:sp>
      <p:sp>
        <p:nvSpPr>
          <p:cNvPr id="14" name="Symbol zastępczy tekstu 13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173807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pl-PL" b="0" dirty="0" smtClean="0"/>
              <a:t>Produkcja przemysłowa </a:t>
            </a:r>
            <a:r>
              <a:rPr lang="pl-PL" b="0" u="sng" dirty="0" smtClean="0"/>
              <a:t>zmniejszyła</a:t>
            </a:r>
            <a:r>
              <a:rPr lang="pl-PL" b="0" dirty="0" smtClean="0"/>
              <a:t> zapotrzebowanie na pracowników</a:t>
            </a:r>
            <a:endParaRPr lang="pl-PL" b="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Font typeface="Wingdings" pitchFamily="2" charset="2"/>
              <a:buChar char="Ø"/>
            </a:pPr>
            <a:r>
              <a:rPr lang="pl-PL" dirty="0" smtClean="0"/>
              <a:t>d</a:t>
            </a:r>
            <a:r>
              <a:rPr lang="pl-PL" i="1" dirty="0" smtClean="0"/>
              <a:t>ynamiczny postęp techniczny</a:t>
            </a:r>
          </a:p>
          <a:p>
            <a:pPr>
              <a:buFont typeface="Wingdings" pitchFamily="2" charset="2"/>
              <a:buChar char="Ø"/>
            </a:pPr>
            <a:r>
              <a:rPr lang="pl-PL" i="1" dirty="0" smtClean="0"/>
              <a:t> automatyzacja</a:t>
            </a:r>
          </a:p>
          <a:p>
            <a:pPr>
              <a:buFont typeface="Wingdings" pitchFamily="2" charset="2"/>
              <a:buChar char="Ø"/>
            </a:pPr>
            <a:r>
              <a:rPr lang="pl-PL" i="1" dirty="0" smtClean="0"/>
              <a:t> robotyzacja</a:t>
            </a:r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None/>
            </a:pP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3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Rozwija się potężna sfera usług, szczególnie usług społecznych</a:t>
            </a:r>
            <a:endParaRPr lang="pl-PL" dirty="0"/>
          </a:p>
        </p:txBody>
      </p:sp>
      <p:pic>
        <p:nvPicPr>
          <p:cNvPr id="2058" name="Picture 10" descr="C:\Program Files (x86)\Microsoft Office\MEDIA\CAGCAT10\j029755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996952"/>
            <a:ext cx="1195121" cy="1823314"/>
          </a:xfrm>
          <a:prstGeom prst="rect">
            <a:avLst/>
          </a:prstGeom>
          <a:noFill/>
        </p:spPr>
      </p:pic>
      <p:sp>
        <p:nvSpPr>
          <p:cNvPr id="16" name="Symbol zastępczy zawartości 15"/>
          <p:cNvSpPr>
            <a:spLocks noGrp="1"/>
          </p:cNvSpPr>
          <p:nvPr>
            <p:ph sz="quarter" idx="4"/>
          </p:nvPr>
        </p:nvSpPr>
        <p:spPr>
          <a:xfrm>
            <a:off x="4645025" y="2492895"/>
            <a:ext cx="4041775" cy="363326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dirty="0" smtClean="0"/>
              <a:t>praca zorientowana na ludzi</a:t>
            </a:r>
          </a:p>
          <a:p>
            <a:endParaRPr lang="pl-PL" dirty="0"/>
          </a:p>
        </p:txBody>
      </p:sp>
      <p:pic>
        <p:nvPicPr>
          <p:cNvPr id="2059" name="Picture 11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149080"/>
            <a:ext cx="1795882" cy="1833372"/>
          </a:xfrm>
          <a:prstGeom prst="rect">
            <a:avLst/>
          </a:prstGeom>
          <a:noFill/>
        </p:spPr>
      </p:pic>
      <p:pic>
        <p:nvPicPr>
          <p:cNvPr id="9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3" y="5013177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Współcześnie </a:t>
            </a:r>
            <a:br>
              <a:rPr lang="pl-PL" sz="4000" b="1" dirty="0" smtClean="0"/>
            </a:br>
            <a:r>
              <a:rPr lang="pl-PL" sz="3100" i="1" dirty="0" smtClean="0"/>
              <a:t>ma miejsce </a:t>
            </a:r>
            <a:br>
              <a:rPr lang="pl-PL" sz="3100" i="1" dirty="0" smtClean="0"/>
            </a:br>
            <a:endParaRPr lang="pl-PL" sz="3100" i="1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idx="1"/>
          </p:nvPr>
        </p:nvSpPr>
        <p:spPr>
          <a:xfrm>
            <a:off x="457200" y="1916832"/>
            <a:ext cx="4040188" cy="122413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l-PL" dirty="0" smtClean="0"/>
              <a:t>orientacja na szerokie profile wykształcenia </a:t>
            </a:r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457200" y="3284984"/>
            <a:ext cx="4040188" cy="28411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	</a:t>
            </a:r>
          </a:p>
          <a:p>
            <a:pPr>
              <a:buFont typeface="Wingdings" pitchFamily="2" charset="2"/>
              <a:buChar char="Ø"/>
            </a:pPr>
            <a:r>
              <a:rPr lang="pl-PL" dirty="0" smtClean="0"/>
              <a:t>sprzyja to lepszemu poruszaniu się na rynku pracy</a:t>
            </a:r>
          </a:p>
          <a:p>
            <a:pPr>
              <a:buFont typeface="Wingdings" pitchFamily="2" charset="2"/>
              <a:buChar char="Ø"/>
            </a:pPr>
            <a:r>
              <a:rPr lang="pl-PL" dirty="0" smtClean="0"/>
              <a:t> zwiększa szanse na uzyskanie zatrudnienia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3"/>
          </p:nvPr>
        </p:nvSpPr>
        <p:spPr>
          <a:xfrm>
            <a:off x="4645025" y="3212976"/>
            <a:ext cx="4041775" cy="27363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800" dirty="0" smtClean="0"/>
              <a:t>specjalizacja zawodowa i ścisłe ukierunkowanie ma zazwyczaj miejsce już w trakcie wykonywania pracy zawodowej</a:t>
            </a:r>
            <a:endParaRPr lang="pl-PL" sz="2800" dirty="0"/>
          </a:p>
        </p:txBody>
      </p:sp>
      <p:pic>
        <p:nvPicPr>
          <p:cNvPr id="6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7" y="1052736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3610744" cy="4641379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</a:t>
            </a:r>
            <a:r>
              <a:rPr lang="pl-PL" sz="2800" dirty="0" smtClean="0"/>
              <a:t>Istnieje  możliwość </a:t>
            </a:r>
            <a:r>
              <a:rPr lang="pl-PL" sz="2800" dirty="0" smtClean="0"/>
              <a:t>przekwalifikowania się </a:t>
            </a:r>
            <a:r>
              <a:rPr lang="pl-PL" sz="2800" dirty="0" smtClean="0"/>
              <a:t>w</a:t>
            </a:r>
            <a:r>
              <a:rPr lang="pl-PL" sz="2800" dirty="0" smtClean="0"/>
              <a:t> rezultacie </a:t>
            </a:r>
            <a:r>
              <a:rPr lang="pl-PL" sz="2800" dirty="0" smtClean="0"/>
              <a:t>świadomej, własnej </a:t>
            </a:r>
            <a:r>
              <a:rPr lang="pl-PL" sz="2800" dirty="0" smtClean="0"/>
              <a:t>decyzji</a:t>
            </a:r>
          </a:p>
          <a:p>
            <a:endParaRPr lang="pl-PL" dirty="0"/>
          </a:p>
        </p:txBody>
      </p:sp>
      <p:sp>
        <p:nvSpPr>
          <p:cNvPr id="14" name="Symbol zastępczy zawartości 7"/>
          <p:cNvSpPr>
            <a:spLocks noGrp="1"/>
          </p:cNvSpPr>
          <p:nvPr>
            <p:ph sz="half" idx="2"/>
          </p:nvPr>
        </p:nvSpPr>
        <p:spPr>
          <a:xfrm>
            <a:off x="4708276" y="2780929"/>
            <a:ext cx="4040188" cy="2448272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 smtClean="0"/>
              <a:t>zmiana zadań wykonywanych w miejscu pracy </a:t>
            </a: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zmiana zawodu</a:t>
            </a:r>
            <a:endParaRPr lang="pl-PL" dirty="0"/>
          </a:p>
        </p:txBody>
      </p:sp>
      <p:sp>
        <p:nvSpPr>
          <p:cNvPr id="15" name="Tytuł 14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Cykl życia zawodowego człowieka </a:t>
            </a:r>
            <a:br>
              <a:rPr lang="pl-PL" b="1" dirty="0" smtClean="0"/>
            </a:br>
            <a:endParaRPr lang="pl-PL" b="1" dirty="0"/>
          </a:p>
        </p:txBody>
      </p:sp>
      <p:pic>
        <p:nvPicPr>
          <p:cNvPr id="5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848348"/>
            <a:ext cx="1584175" cy="1584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Uczenie się przez całe życie</a:t>
            </a:r>
            <a:br>
              <a:rPr lang="pl-PL" dirty="0" smtClean="0"/>
            </a:br>
            <a:r>
              <a:rPr lang="pl-PL" sz="3100" i="1" dirty="0" smtClean="0"/>
              <a:t>Long Live learning</a:t>
            </a:r>
            <a:endParaRPr lang="pl-PL" sz="3100" i="1" dirty="0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1"/>
          </p:nvPr>
        </p:nvSpPr>
        <p:spPr>
          <a:xfrm>
            <a:off x="457200" y="2176265"/>
            <a:ext cx="4038600" cy="218883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/>
              <a:t>Ścieżka pozioma –</a:t>
            </a:r>
          </a:p>
          <a:p>
            <a:pPr>
              <a:buNone/>
            </a:pPr>
            <a:r>
              <a:rPr lang="pl-PL" dirty="0" smtClean="0"/>
              <a:t>zmiana organizacji, </a:t>
            </a:r>
          </a:p>
          <a:p>
            <a:pPr>
              <a:buNone/>
            </a:pPr>
            <a:r>
              <a:rPr lang="pl-PL" dirty="0" smtClean="0"/>
              <a:t>w ramach organizacji obszaru działań</a:t>
            </a:r>
            <a:endParaRPr lang="pl-PL" dirty="0"/>
          </a:p>
        </p:txBody>
      </p:sp>
      <p:sp>
        <p:nvSpPr>
          <p:cNvPr id="11" name="Symbol zastępczy tekstu 10"/>
          <p:cNvSpPr>
            <a:spLocks noGrp="1"/>
          </p:cNvSpPr>
          <p:nvPr>
            <p:ph sz="half" idx="2"/>
          </p:nvPr>
        </p:nvSpPr>
        <p:spPr>
          <a:xfrm>
            <a:off x="4648200" y="2176264"/>
            <a:ext cx="4038600" cy="22608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/>
              <a:t>Ścieżka pionowa </a:t>
            </a:r>
            <a:r>
              <a:rPr lang="pl-PL" dirty="0" smtClean="0"/>
              <a:t>– </a:t>
            </a:r>
          </a:p>
          <a:p>
            <a:pPr>
              <a:buNone/>
            </a:pPr>
            <a:r>
              <a:rPr lang="pl-PL" b="0" dirty="0" smtClean="0"/>
              <a:t>	przechodzenie kolejnych szczebli w organizacji -</a:t>
            </a:r>
            <a:r>
              <a:rPr lang="pl-PL" b="0" dirty="0" smtClean="0">
                <a:solidFill>
                  <a:srgbClr val="FF0000"/>
                </a:solidFill>
              </a:rPr>
              <a:t>profesjonalizacja</a:t>
            </a:r>
            <a:endParaRPr lang="pl-PL" b="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5" y="4653137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Wzrastające wymagania pracy </a:t>
            </a:r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24036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 smtClean="0"/>
              <a:t>bardziej intensywna</a:t>
            </a:r>
          </a:p>
          <a:p>
            <a:r>
              <a:rPr lang="pl-PL" dirty="0" smtClean="0"/>
              <a:t>obarczona większym stresem</a:t>
            </a:r>
          </a:p>
          <a:p>
            <a:r>
              <a:rPr lang="pl-PL" dirty="0" smtClean="0"/>
              <a:t>wymagania jakościowe</a:t>
            </a:r>
          </a:p>
          <a:p>
            <a:r>
              <a:rPr lang="pl-PL" dirty="0" smtClean="0"/>
              <a:t>wymagania ilościowe</a:t>
            </a:r>
          </a:p>
          <a:p>
            <a:r>
              <a:rPr lang="pl-PL" dirty="0" smtClean="0"/>
              <a:t>różnorodność zadań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85018"/>
            <a:ext cx="1368151" cy="137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Jak sprostać tym wymaganiom ?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pl-PL" sz="2400" dirty="0" smtClean="0"/>
              <a:t> 	</a:t>
            </a:r>
            <a:r>
              <a:rPr lang="pl-PL" sz="4000" dirty="0" smtClean="0"/>
              <a:t>Warunkiem koniecznym jest  </a:t>
            </a:r>
            <a:r>
              <a:rPr lang="pl-PL" sz="4000" u="sng" dirty="0" smtClean="0"/>
              <a:t>posiadanie uniwersalnych wielowymiarowych  kompetencji kluczowych  </a:t>
            </a:r>
          </a:p>
        </p:txBody>
      </p:sp>
      <p:pic>
        <p:nvPicPr>
          <p:cNvPr id="5" name="Picture 2" descr="C:\Users\anna szymczak\Desktop\logo szkoł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057800"/>
            <a:ext cx="180019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386</Words>
  <Application>Microsoft Office PowerPoint</Application>
  <PresentationFormat>Pokaz na ekranie (4:3)</PresentationFormat>
  <Paragraphs>101</Paragraphs>
  <Slides>18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Uniwersalizm i wielowymiarowość kompetencji kluczowych w kontekście edukacji  dr Anna Szymczak, prof. nadzw.</vt:lpstr>
      <vt:lpstr>W jaki kapitał wiedzy i umiejętności szkoła powinna wyposażyć młodych ludzi aby pozostali aktywnymi członkami społeczeństwa  ? </vt:lpstr>
      <vt:lpstr>W  PRZESZŁOŚCI</vt:lpstr>
      <vt:lpstr>WSPÓŁCZEŚNIE </vt:lpstr>
      <vt:lpstr>Współcześnie  ma miejsce  </vt:lpstr>
      <vt:lpstr> Cykl życia zawodowego człowieka  </vt:lpstr>
      <vt:lpstr>Uczenie się przez całe życie Long Live learning</vt:lpstr>
      <vt:lpstr>Wzrastające wymagania pracy </vt:lpstr>
      <vt:lpstr>Jak sprostać tym wymaganiom ?</vt:lpstr>
      <vt:lpstr>Kompetencje kluczowe wiedza - umiejętności - postawy </vt:lpstr>
      <vt:lpstr> Kompetencje kluczowe </vt:lpstr>
      <vt:lpstr>Europejskie kompetencje kluczowe</vt:lpstr>
      <vt:lpstr>Jakich kompetencji najbardziej brakuje kandydatom i pracownikom Państwa organizacji?  Badanie „Prognoza HR 2016”  </vt:lpstr>
      <vt:lpstr> Odpowiedzi z kategorii „inne”</vt:lpstr>
      <vt:lpstr>Kompetencje przyszłości  5 umiejętności niezbędnych w 2020 roku </vt:lpstr>
      <vt:lpstr>      BUSINESS AND LANGUAGES    Pierwsze tego typu studia w Polsce   </vt:lpstr>
      <vt:lpstr>Program studiów</vt:lpstr>
      <vt:lpstr>Dziękuję z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Uniwersalizm i wielowymiarowość kompetencji kluczowych w kontekście edukacji</dc:title>
  <dc:creator>anna szymczak</dc:creator>
  <cp:lastModifiedBy>Iza</cp:lastModifiedBy>
  <cp:revision>53</cp:revision>
  <dcterms:created xsi:type="dcterms:W3CDTF">2017-02-15T11:12:11Z</dcterms:created>
  <dcterms:modified xsi:type="dcterms:W3CDTF">2017-02-21T14:02:38Z</dcterms:modified>
</cp:coreProperties>
</file>