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1"/>
  </p:sldMasterIdLst>
  <p:notesMasterIdLst>
    <p:notesMasterId r:id="rId27"/>
  </p:notesMasterIdLst>
  <p:sldIdLst>
    <p:sldId id="256" r:id="rId2"/>
    <p:sldId id="274" r:id="rId3"/>
    <p:sldId id="275" r:id="rId4"/>
    <p:sldId id="276" r:id="rId5"/>
    <p:sldId id="277" r:id="rId6"/>
    <p:sldId id="278" r:id="rId7"/>
    <p:sldId id="257" r:id="rId8"/>
    <p:sldId id="258" r:id="rId9"/>
    <p:sldId id="259" r:id="rId10"/>
    <p:sldId id="260" r:id="rId11"/>
    <p:sldId id="261" r:id="rId12"/>
    <p:sldId id="262" r:id="rId13"/>
    <p:sldId id="279" r:id="rId14"/>
    <p:sldId id="263" r:id="rId15"/>
    <p:sldId id="264" r:id="rId16"/>
    <p:sldId id="265" r:id="rId17"/>
    <p:sldId id="266" r:id="rId18"/>
    <p:sldId id="267" r:id="rId19"/>
    <p:sldId id="268" r:id="rId20"/>
    <p:sldId id="269" r:id="rId21"/>
    <p:sldId id="270" r:id="rId22"/>
    <p:sldId id="271" r:id="rId23"/>
    <p:sldId id="272" r:id="rId24"/>
    <p:sldId id="273" r:id="rId25"/>
    <p:sldId id="280"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nva Sans" panose="020B0604020202020204" charset="0"/>
      <p:regular r:id="rId32"/>
    </p:embeddedFont>
    <p:embeddedFont>
      <p:font typeface="Century Gothic" panose="020B0502020202020204" pitchFamily="34" charset="0"/>
      <p:regular r:id="rId33"/>
      <p:bold r:id="rId34"/>
      <p:italic r:id="rId35"/>
      <p:boldItalic r:id="rId36"/>
    </p:embeddedFont>
    <p:embeddedFont>
      <p:font typeface="Montserrat" panose="00000500000000000000" pitchFamily="2" charset="-18"/>
      <p:regular r:id="rId37"/>
      <p:bold r:id="rId38"/>
      <p:italic r:id="rId39"/>
      <p:boldItalic r:id="rId40"/>
    </p:embeddedFont>
    <p:embeddedFont>
      <p:font typeface="Public Sans" panose="020B0604020202020204" charset="-18"/>
      <p:regular r:id="rId41"/>
    </p:embeddedFont>
    <p:embeddedFont>
      <p:font typeface="Wingdings 3" panose="05040102010807070707" pitchFamily="18" charset="2"/>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65CC-5ABD-4FAB-BF32-626776A2860D}" type="datetimeFigureOut">
              <a:rPr lang="pl-PL" smtClean="0"/>
              <a:t>05.11.2024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44BB5-5BDE-42C9-ACF0-2425F2E4A84D}" type="slidenum">
              <a:rPr lang="pl-PL" smtClean="0"/>
              <a:t>‹#›</a:t>
            </a:fld>
            <a:endParaRPr lang="pl-PL"/>
          </a:p>
        </p:txBody>
      </p:sp>
    </p:spTree>
    <p:extLst>
      <p:ext uri="{BB962C8B-B14F-4D97-AF65-F5344CB8AC3E}">
        <p14:creationId xmlns:p14="http://schemas.microsoft.com/office/powerpoint/2010/main" val="284492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EA44BB5-5BDE-42C9-ACF0-2425F2E4A84D}" type="slidenum">
              <a:rPr lang="pl-PL" smtClean="0"/>
              <a:t>4</a:t>
            </a:fld>
            <a:endParaRPr lang="pl-PL"/>
          </a:p>
        </p:txBody>
      </p:sp>
    </p:spTree>
    <p:extLst>
      <p:ext uri="{BB962C8B-B14F-4D97-AF65-F5344CB8AC3E}">
        <p14:creationId xmlns:p14="http://schemas.microsoft.com/office/powerpoint/2010/main" val="20635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EA44BB5-5BDE-42C9-ACF0-2425F2E4A84D}" type="slidenum">
              <a:rPr lang="pl-PL" smtClean="0"/>
              <a:t>5</a:t>
            </a:fld>
            <a:endParaRPr lang="pl-PL"/>
          </a:p>
        </p:txBody>
      </p:sp>
    </p:spTree>
    <p:extLst>
      <p:ext uri="{BB962C8B-B14F-4D97-AF65-F5344CB8AC3E}">
        <p14:creationId xmlns:p14="http://schemas.microsoft.com/office/powerpoint/2010/main" val="182719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EA44BB5-5BDE-42C9-ACF0-2425F2E4A84D}" type="slidenum">
              <a:rPr lang="pl-PL" smtClean="0"/>
              <a:t>6</a:t>
            </a:fld>
            <a:endParaRPr lang="pl-PL"/>
          </a:p>
        </p:txBody>
      </p:sp>
    </p:spTree>
    <p:extLst>
      <p:ext uri="{BB962C8B-B14F-4D97-AF65-F5344CB8AC3E}">
        <p14:creationId xmlns:p14="http://schemas.microsoft.com/office/powerpoint/2010/main" val="119757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3883820" y="3771901"/>
            <a:ext cx="13373099" cy="3394172"/>
          </a:xfrm>
        </p:spPr>
        <p:txBody>
          <a:bodyPr anchor="b">
            <a:normAutofit/>
          </a:bodyPr>
          <a:lstStyle>
            <a:lvl1pPr>
              <a:defRPr sz="8100"/>
            </a:lvl1pPr>
          </a:lstStyle>
          <a:p>
            <a:r>
              <a:rPr lang="pl-PL"/>
              <a:t>Kliknij, aby edytować styl</a:t>
            </a:r>
            <a:endParaRPr lang="en-US" dirty="0"/>
          </a:p>
        </p:txBody>
      </p:sp>
      <p:sp>
        <p:nvSpPr>
          <p:cNvPr id="3" name="Subtitle 2"/>
          <p:cNvSpPr>
            <a:spLocks noGrp="1"/>
          </p:cNvSpPr>
          <p:nvPr>
            <p:ph type="subTitle" idx="1"/>
          </p:nvPr>
        </p:nvSpPr>
        <p:spPr>
          <a:xfrm>
            <a:off x="3883820" y="7166069"/>
            <a:ext cx="13373099" cy="1689425"/>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19" y="6794311"/>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126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3883819" y="914400"/>
            <a:ext cx="13373099" cy="4675560"/>
          </a:xfrm>
        </p:spPr>
        <p:txBody>
          <a:bodyPr anchor="ctr">
            <a:normAutofit/>
          </a:bodyPr>
          <a:lstStyle>
            <a:lvl1pPr algn="l">
              <a:defRPr sz="7200" b="0" cap="none"/>
            </a:lvl1pPr>
          </a:lstStyle>
          <a:p>
            <a:r>
              <a:rPr lang="pl-PL"/>
              <a:t>Kliknij, aby edytować styl</a:t>
            </a:r>
            <a:endParaRPr lang="en-US" dirty="0"/>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170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pl-PL"/>
              <a:t>Kliknij, aby edytować styl</a:t>
            </a:r>
            <a:endParaRPr lang="en-US" dirty="0"/>
          </a:p>
        </p:txBody>
      </p:sp>
      <p:sp>
        <p:nvSpPr>
          <p:cNvPr id="13" name="Text Placeholder 9"/>
          <p:cNvSpPr>
            <a:spLocks noGrp="1"/>
          </p:cNvSpPr>
          <p:nvPr>
            <p:ph type="body" sz="quarter" idx="13"/>
          </p:nvPr>
        </p:nvSpPr>
        <p:spPr>
          <a:xfrm>
            <a:off x="4912518" y="5257800"/>
            <a:ext cx="11304831"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316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1"/>
            <a:ext cx="13373100" cy="4087268"/>
          </a:xfrm>
        </p:spPr>
        <p:txBody>
          <a:bodyPr anchor="b">
            <a:normAutofit/>
          </a:bodyPr>
          <a:lstStyle>
            <a:lvl1pPr algn="l">
              <a:defRPr sz="7200" b="0"/>
            </a:lvl1pPr>
          </a:lstStyle>
          <a:p>
            <a:r>
              <a:rPr lang="pl-PL"/>
              <a:t>Kliknij, aby edytować styl</a:t>
            </a:r>
            <a:endParaRPr lang="en-US" dirty="0"/>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5722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pl-PL"/>
              <a:t>Kliknij, aby edytować styl</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5079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3883819" y="941111"/>
            <a:ext cx="13373099" cy="4320030"/>
          </a:xfrm>
        </p:spPr>
        <p:txBody>
          <a:bodyPr anchor="ctr">
            <a:normAutofit/>
          </a:bodyPr>
          <a:lstStyle>
            <a:lvl1pPr algn="l">
              <a:defRPr sz="7200" b="0"/>
            </a:lvl1pPr>
          </a:lstStyle>
          <a:p>
            <a:r>
              <a:rPr lang="pl-PL"/>
              <a:t>Kliknij, aby edytować styl</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378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8260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8"/>
            <a:ext cx="3311402" cy="7925726"/>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3883818" y="941108"/>
            <a:ext cx="9715500" cy="7925726"/>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67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3889388" y="936165"/>
            <a:ext cx="13367531" cy="1921335"/>
          </a:xfrm>
        </p:spPr>
        <p:txBody>
          <a:bodyPr/>
          <a:lstStyle/>
          <a:p>
            <a:r>
              <a:rPr lang="pl-PL"/>
              <a:t>Kliknij, aby edytować styl</a:t>
            </a:r>
            <a:endParaRPr lang="en-US" dirty="0"/>
          </a:p>
        </p:txBody>
      </p:sp>
      <p:sp>
        <p:nvSpPr>
          <p:cNvPr id="3" name="Content Placeholder 2"/>
          <p:cNvSpPr>
            <a:spLocks noGrp="1"/>
          </p:cNvSpPr>
          <p:nvPr>
            <p:ph idx="1"/>
          </p:nvPr>
        </p:nvSpPr>
        <p:spPr>
          <a:xfrm>
            <a:off x="3883818" y="3200400"/>
            <a:ext cx="13373100" cy="566643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44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3883819" y="3088125"/>
            <a:ext cx="13373099" cy="2203200"/>
          </a:xfrm>
        </p:spPr>
        <p:txBody>
          <a:bodyPr anchor="b"/>
          <a:lstStyle>
            <a:lvl1pPr algn="l">
              <a:defRPr sz="6000" b="0" cap="none"/>
            </a:lvl1pPr>
          </a:lstStyle>
          <a:p>
            <a:r>
              <a:rPr lang="pl-PL"/>
              <a:t>Kliknij, aby edytować styl</a:t>
            </a:r>
            <a:endParaRPr lang="en-US" dirty="0"/>
          </a:p>
        </p:txBody>
      </p:sp>
      <p:sp>
        <p:nvSpPr>
          <p:cNvPr id="3" name="Text Placeholder 2"/>
          <p:cNvSpPr>
            <a:spLocks noGrp="1"/>
          </p:cNvSpPr>
          <p:nvPr>
            <p:ph type="body" idx="1"/>
          </p:nvPr>
        </p:nvSpPr>
        <p:spPr>
          <a:xfrm>
            <a:off x="3883819" y="5295194"/>
            <a:ext cx="13373099"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068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3883818" y="3200400"/>
            <a:ext cx="6470796" cy="566643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10786121" y="3189333"/>
            <a:ext cx="6470796" cy="566643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67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4409060" y="2959055"/>
            <a:ext cx="598909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l-PL"/>
              <a:t>Kliknij, aby edytować style wzorca tekstu</a:t>
            </a:r>
          </a:p>
        </p:txBody>
      </p:sp>
      <p:sp>
        <p:nvSpPr>
          <p:cNvPr id="4" name="Content Placeholder 3"/>
          <p:cNvSpPr>
            <a:spLocks noGrp="1"/>
          </p:cNvSpPr>
          <p:nvPr>
            <p:ph sz="half" idx="2"/>
          </p:nvPr>
        </p:nvSpPr>
        <p:spPr>
          <a:xfrm>
            <a:off x="3883819" y="3823449"/>
            <a:ext cx="6514340" cy="503109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11259944" y="2954213"/>
            <a:ext cx="5998502"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l-PL"/>
              <a:t>Kliknij, aby edytować style wzorca tekstu</a:t>
            </a:r>
          </a:p>
        </p:txBody>
      </p:sp>
      <p:sp>
        <p:nvSpPr>
          <p:cNvPr id="6" name="Content Placeholder 5"/>
          <p:cNvSpPr>
            <a:spLocks noGrp="1"/>
          </p:cNvSpPr>
          <p:nvPr>
            <p:ph sz="quarter" idx="4"/>
          </p:nvPr>
        </p:nvSpPr>
        <p:spPr>
          <a:xfrm>
            <a:off x="10750436" y="3818607"/>
            <a:ext cx="6508011" cy="503109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337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699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538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883819" y="669132"/>
            <a:ext cx="5257799" cy="1464468"/>
          </a:xfrm>
        </p:spPr>
        <p:txBody>
          <a:bodyPr anchor="b"/>
          <a:lstStyle>
            <a:lvl1pPr algn="l">
              <a:defRPr sz="3000" b="0"/>
            </a:lvl1pPr>
          </a:lstStyle>
          <a:p>
            <a:r>
              <a:rPr lang="pl-PL"/>
              <a:t>Kliknij, aby edytować styl</a:t>
            </a:r>
            <a:endParaRPr lang="en-US" dirty="0"/>
          </a:p>
        </p:txBody>
      </p:sp>
      <p:sp>
        <p:nvSpPr>
          <p:cNvPr id="3" name="Content Placeholder 2"/>
          <p:cNvSpPr>
            <a:spLocks noGrp="1"/>
          </p:cNvSpPr>
          <p:nvPr>
            <p:ph idx="1"/>
          </p:nvPr>
        </p:nvSpPr>
        <p:spPr>
          <a:xfrm>
            <a:off x="9484518" y="669133"/>
            <a:ext cx="7772400" cy="812244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3883819" y="2397920"/>
            <a:ext cx="5257799"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725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3883818" y="952448"/>
            <a:ext cx="13373100" cy="5782455"/>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pl-PL"/>
              <a:t>Kliknij ikonę, aby dodać obraz</a:t>
            </a:r>
            <a:endParaRPr lang="en-US" dirty="0"/>
          </a:p>
        </p:txBody>
      </p:sp>
      <p:sp>
        <p:nvSpPr>
          <p:cNvPr id="4" name="Text Placeholder 3"/>
          <p:cNvSpPr>
            <a:spLocks noGrp="1"/>
          </p:cNvSpPr>
          <p:nvPr>
            <p:ph type="body" sz="half" idx="2"/>
          </p:nvPr>
        </p:nvSpPr>
        <p:spPr>
          <a:xfrm>
            <a:off x="3883820" y="8051007"/>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997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342900"/>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9"/>
            <a:ext cx="3535011" cy="1028105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7" y="936165"/>
            <a:ext cx="13367531" cy="19213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5542419" y="9195656"/>
            <a:ext cx="1719425"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883819" y="9203713"/>
            <a:ext cx="11429999"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797719" y="1181674"/>
            <a:ext cx="1169651" cy="547688"/>
          </a:xfrm>
          <a:prstGeom prst="rect">
            <a:avLst/>
          </a:prstGeom>
        </p:spPr>
        <p:txBody>
          <a:bodyPr vert="horz" lIns="91440" tIns="45720" rIns="91440" bIns="45720" rtlCol="0" anchor="ctr"/>
          <a:lstStyle>
            <a:lvl1pPr algn="r">
              <a:defRPr sz="3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578279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5.sv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3.sv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8.jpeg"/><Relationship Id="rId7"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0.jpeg"/><Relationship Id="rId7"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2.svg"/><Relationship Id="rId7"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mailto:mops@mopslebork.pl" TargetMode="Externa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mailto:osw@osw.pl.pl" TargetMode="External"/><Relationship Id="rId7"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svg"/><Relationship Id="rId7" Type="http://schemas.openxmlformats.org/officeDocument/2006/relationships/image" Target="../media/image7.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svg"/><Relationship Id="rId7" Type="http://schemas.openxmlformats.org/officeDocument/2006/relationships/image" Target="../media/image7.jp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2.jpeg"/><Relationship Id="rId7" Type="http://schemas.openxmlformats.org/officeDocument/2006/relationships/image" Target="../media/image7.jp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hyperlink" Target="mailto:dps2_lebork@wp.pl" TargetMode="External"/><Relationship Id="rId4" Type="http://schemas.openxmlformats.org/officeDocument/2006/relationships/image" Target="../media/image4.png"/><Relationship Id="rId9" Type="http://schemas.openxmlformats.org/officeDocument/2006/relationships/hyperlink" Target="mailto:dps1_lebork@wp.p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gemini.pl/poradnik/zdrowie/cukrzyca-w-jaki-sposob-sie-ja-leczy/"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gemini.pl/poradnik/zdrowie/serotonina-jaka-jest-jej-rola-w-organizmie-czlowieka/" TargetMode="External"/><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svg"/><Relationship Id="rId7" Type="http://schemas.openxmlformats.org/officeDocument/2006/relationships/image" Target="../media/image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dzienny@szpital-lebork.com.pl" TargetMode="External"/><Relationship Id="rId9"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3.sv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573000" y="1920883"/>
            <a:ext cx="4875595" cy="4656524"/>
          </a:xfrm>
          <a:custGeom>
            <a:avLst/>
            <a:gdLst/>
            <a:ahLst/>
            <a:cxnLst/>
            <a:rect l="l" t="t" r="r" b="b"/>
            <a:pathLst>
              <a:path w="4875595" h="4656524">
                <a:moveTo>
                  <a:pt x="0" y="0"/>
                </a:moveTo>
                <a:lnTo>
                  <a:pt x="4875595" y="0"/>
                </a:lnTo>
                <a:lnTo>
                  <a:pt x="4875595" y="4656524"/>
                </a:lnTo>
                <a:lnTo>
                  <a:pt x="0" y="465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4"/>
            <a:stretch>
              <a:fillRect/>
            </a:stretch>
          </a:blipFill>
        </p:spPr>
      </p:sp>
      <p:sp>
        <p:nvSpPr>
          <p:cNvPr id="5" name="TextBox 5"/>
          <p:cNvSpPr txBox="1"/>
          <p:nvPr/>
        </p:nvSpPr>
        <p:spPr>
          <a:xfrm>
            <a:off x="1752600" y="3182026"/>
            <a:ext cx="8115300" cy="483081"/>
          </a:xfrm>
          <a:prstGeom prst="rect">
            <a:avLst/>
          </a:prstGeom>
        </p:spPr>
        <p:txBody>
          <a:bodyPr lIns="0" tIns="0" rIns="0" bIns="0" rtlCol="0" anchor="t">
            <a:spAutoFit/>
          </a:bodyPr>
          <a:lstStyle/>
          <a:p>
            <a:pPr algn="just">
              <a:lnSpc>
                <a:spcPts val="3649"/>
              </a:lnSpc>
            </a:pPr>
            <a:endParaRPr lang="en-US" sz="3801" spc="-395" dirty="0">
              <a:solidFill>
                <a:srgbClr val="004AAD"/>
              </a:solidFill>
              <a:ea typeface="Montserrat"/>
              <a:cs typeface="Montserrat"/>
              <a:sym typeface="Montserrat"/>
            </a:endParaRPr>
          </a:p>
        </p:txBody>
      </p:sp>
      <p:sp>
        <p:nvSpPr>
          <p:cNvPr id="6" name="TextBox 6"/>
          <p:cNvSpPr txBox="1"/>
          <p:nvPr/>
        </p:nvSpPr>
        <p:spPr>
          <a:xfrm>
            <a:off x="9677400" y="7205243"/>
            <a:ext cx="8115300" cy="467239"/>
          </a:xfrm>
          <a:prstGeom prst="rect">
            <a:avLst/>
          </a:prstGeom>
        </p:spPr>
        <p:txBody>
          <a:bodyPr lIns="0" tIns="0" rIns="0" bIns="0" rtlCol="0" anchor="t">
            <a:spAutoFit/>
          </a:bodyPr>
          <a:lstStyle/>
          <a:p>
            <a:pPr marL="0" lvl="0" indent="0" algn="r">
              <a:lnSpc>
                <a:spcPts val="3230"/>
              </a:lnSpc>
              <a:spcBef>
                <a:spcPct val="0"/>
              </a:spcBef>
            </a:pPr>
            <a:r>
              <a:rPr lang="en-US" sz="4195" spc="-344" dirty="0">
                <a:solidFill>
                  <a:srgbClr val="004AAD"/>
                </a:solidFill>
                <a:latin typeface="Montserrat"/>
                <a:ea typeface="Montserrat"/>
                <a:cs typeface="Montserrat"/>
                <a:sym typeface="Montserrat"/>
              </a:rPr>
              <a:t>Zdrowie psychiczne ma znaczenie.</a:t>
            </a:r>
          </a:p>
        </p:txBody>
      </p:sp>
      <p:sp>
        <p:nvSpPr>
          <p:cNvPr id="7" name="TextBox 7"/>
          <p:cNvSpPr txBox="1"/>
          <p:nvPr/>
        </p:nvSpPr>
        <p:spPr>
          <a:xfrm>
            <a:off x="1028700" y="7868262"/>
            <a:ext cx="16230600" cy="941476"/>
          </a:xfrm>
          <a:prstGeom prst="rect">
            <a:avLst/>
          </a:prstGeom>
        </p:spPr>
        <p:txBody>
          <a:bodyPr lIns="0" tIns="0" rIns="0" bIns="0" rtlCol="0" anchor="t">
            <a:spAutoFit/>
          </a:bodyPr>
          <a:lstStyle/>
          <a:p>
            <a:pPr algn="just">
              <a:lnSpc>
                <a:spcPts val="2475"/>
              </a:lnSpc>
              <a:spcBef>
                <a:spcPct val="0"/>
              </a:spcBef>
            </a:pPr>
            <a:r>
              <a:rPr lang="en-US" sz="1767" spc="-30" dirty="0">
                <a:latin typeface="Calibri" panose="020F0502020204030204" pitchFamily="34" charset="0"/>
                <a:ea typeface="Calibri" panose="020F0502020204030204" pitchFamily="34" charset="0"/>
                <a:cs typeface="Calibri" panose="020F0502020204030204" pitchFamily="34" charset="0"/>
                <a:sym typeface="Canva Sans"/>
              </a:rPr>
              <a:t>Zgodnie z Rozporządzeniem Rady Ministrów z dnia 30 października 2023 roku w sprawie Narodowego Programu Ochrony Zdrowia Psychicznego na lata 2023 – 2030 (Dz. U. z 2023 r. </a:t>
            </a:r>
            <a:r>
              <a:rPr lang="en-US" sz="1767" spc="-30" dirty="0" err="1">
                <a:latin typeface="Calibri" panose="020F0502020204030204" pitchFamily="34" charset="0"/>
                <a:ea typeface="Calibri" panose="020F0502020204030204" pitchFamily="34" charset="0"/>
                <a:cs typeface="Calibri" panose="020F0502020204030204" pitchFamily="34" charset="0"/>
                <a:sym typeface="Canva Sans"/>
              </a:rPr>
              <a:t>poz</a:t>
            </a:r>
            <a:r>
              <a:rPr lang="en-US" sz="1767" spc="-30" dirty="0">
                <a:latin typeface="Calibri" panose="020F0502020204030204" pitchFamily="34" charset="0"/>
                <a:ea typeface="Calibri" panose="020F0502020204030204" pitchFamily="34" charset="0"/>
                <a:cs typeface="Calibri" panose="020F0502020204030204" pitchFamily="34" charset="0"/>
                <a:sym typeface="Canva Sans"/>
              </a:rPr>
              <a:t>. 2480) jednym z zadań samorządów powiatowych jest przygotowanie i udostępnienie mieszkańcom oraz samorządowi województwa aktualizowanego corocznie przewodnika informującego o lokalnie dostępnych formach opieki zdrowotnej, pomocy społecznej i aktywizacji zawodowej dla osób z zaburzeniami psychicznymi (w wersji papierowej i elektronicznej).</a:t>
            </a:r>
          </a:p>
        </p:txBody>
      </p:sp>
      <p:sp>
        <p:nvSpPr>
          <p:cNvPr id="9" name="pole tekstowe 8">
            <a:extLst>
              <a:ext uri="{FF2B5EF4-FFF2-40B4-BE49-F238E27FC236}">
                <a16:creationId xmlns:a16="http://schemas.microsoft.com/office/drawing/2014/main" id="{6678E5C2-610A-506B-A30A-A10BCA9930FB}"/>
              </a:ext>
            </a:extLst>
          </p:cNvPr>
          <p:cNvSpPr txBox="1"/>
          <p:nvPr/>
        </p:nvSpPr>
        <p:spPr>
          <a:xfrm>
            <a:off x="1049240" y="1783299"/>
            <a:ext cx="11457296" cy="3527761"/>
          </a:xfrm>
          <a:prstGeom prst="rect">
            <a:avLst/>
          </a:prstGeom>
          <a:noFill/>
        </p:spPr>
        <p:txBody>
          <a:bodyPr wrap="square">
            <a:spAutoFit/>
          </a:bodyPr>
          <a:lstStyle/>
          <a:p>
            <a:pPr algn="ctr">
              <a:lnSpc>
                <a:spcPct val="107000"/>
              </a:lnSpc>
              <a:spcAft>
                <a:spcPts val="800"/>
              </a:spcAft>
            </a:pPr>
            <a:r>
              <a:rPr lang="pl-PL" sz="6000" dirty="0">
                <a:effectLst/>
                <a:latin typeface="Calibri" panose="020F0502020204030204" pitchFamily="34" charset="0"/>
                <a:ea typeface="Calibri" panose="020F0502020204030204" pitchFamily="34" charset="0"/>
                <a:cs typeface="Calibri" panose="020F0502020204030204" pitchFamily="34" charset="0"/>
              </a:rPr>
              <a:t>PRZEWODNIK </a:t>
            </a:r>
            <a:endParaRPr lang="pl-PL" sz="36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pl-PL" sz="3600" dirty="0">
                <a:effectLst/>
                <a:latin typeface="Calibri" panose="020F0502020204030204" pitchFamily="34" charset="0"/>
                <a:ea typeface="Calibri" panose="020F0502020204030204" pitchFamily="34" charset="0"/>
                <a:cs typeface="Calibri" panose="020F0502020204030204" pitchFamily="34" charset="0"/>
              </a:rPr>
              <a:t>INFORMUJĄCY O LOKALNIE DOSTĘPNYCH FORMACH OPIEKI ZDROWOTNEJ, POMOCY SPOŁECZNEJ </a:t>
            </a:r>
            <a:br>
              <a:rPr lang="pl-PL" sz="3600" dirty="0">
                <a:effectLst/>
                <a:latin typeface="Calibri" panose="020F0502020204030204" pitchFamily="34" charset="0"/>
                <a:ea typeface="Calibri" panose="020F0502020204030204" pitchFamily="34" charset="0"/>
                <a:cs typeface="Calibri" panose="020F0502020204030204" pitchFamily="34" charset="0"/>
              </a:rPr>
            </a:br>
            <a:r>
              <a:rPr lang="pl-PL" sz="3600" dirty="0">
                <a:effectLst/>
                <a:latin typeface="Calibri" panose="020F0502020204030204" pitchFamily="34" charset="0"/>
                <a:ea typeface="Calibri" panose="020F0502020204030204" pitchFamily="34" charset="0"/>
                <a:cs typeface="Calibri" panose="020F0502020204030204" pitchFamily="34" charset="0"/>
              </a:rPr>
              <a:t>I AKTYWIZACJI ZAWODOWEJ DLA OSÓB Z ZABURZENIAMI PSYCHICZNYMI W POWIECIE LĘBORSKIM.</a:t>
            </a:r>
          </a:p>
        </p:txBody>
      </p:sp>
      <p:pic>
        <p:nvPicPr>
          <p:cNvPr id="15" name="Grafika 14">
            <a:extLst>
              <a:ext uri="{FF2B5EF4-FFF2-40B4-BE49-F238E27FC236}">
                <a16:creationId xmlns:a16="http://schemas.microsoft.com/office/drawing/2014/main" id="{DB6957DB-769B-C11C-D61A-C35CEE2053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17" name="Obraz 16">
            <a:extLst>
              <a:ext uri="{FF2B5EF4-FFF2-40B4-BE49-F238E27FC236}">
                <a16:creationId xmlns:a16="http://schemas.microsoft.com/office/drawing/2014/main" id="{54DECCEC-5765-6D0D-C98C-BB63658B62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9" name="Obraz 18">
            <a:extLst>
              <a:ext uri="{FF2B5EF4-FFF2-40B4-BE49-F238E27FC236}">
                <a16:creationId xmlns:a16="http://schemas.microsoft.com/office/drawing/2014/main" id="{01DC51B0-5C49-724E-A031-D5FE47B0B3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0200" y="2177649"/>
            <a:ext cx="15659100" cy="5251851"/>
            <a:chOff x="0" y="0"/>
            <a:chExt cx="5296639" cy="1525168"/>
          </a:xfrm>
        </p:grpSpPr>
        <p:sp>
          <p:nvSpPr>
            <p:cNvPr id="3" name="Freeform 3"/>
            <p:cNvSpPr/>
            <p:nvPr/>
          </p:nvSpPr>
          <p:spPr>
            <a:xfrm>
              <a:off x="0" y="0"/>
              <a:ext cx="5296639" cy="1525168"/>
            </a:xfrm>
            <a:custGeom>
              <a:avLst/>
              <a:gdLst/>
              <a:ahLst/>
              <a:cxnLst/>
              <a:rect l="l" t="t" r="r" b="b"/>
              <a:pathLst>
                <a:path w="5296639" h="1525168">
                  <a:moveTo>
                    <a:pt x="7155" y="0"/>
                  </a:moveTo>
                  <a:lnTo>
                    <a:pt x="5289485" y="0"/>
                  </a:lnTo>
                  <a:cubicBezTo>
                    <a:pt x="5291382" y="0"/>
                    <a:pt x="5293202" y="754"/>
                    <a:pt x="5294544" y="2096"/>
                  </a:cubicBezTo>
                  <a:cubicBezTo>
                    <a:pt x="5295886" y="3437"/>
                    <a:pt x="5296639" y="5257"/>
                    <a:pt x="5296639" y="7155"/>
                  </a:cubicBezTo>
                  <a:lnTo>
                    <a:pt x="5296639" y="1518013"/>
                  </a:lnTo>
                  <a:cubicBezTo>
                    <a:pt x="5296639" y="1521964"/>
                    <a:pt x="5293436" y="1525168"/>
                    <a:pt x="5289485" y="1525168"/>
                  </a:cubicBezTo>
                  <a:lnTo>
                    <a:pt x="7155" y="1525168"/>
                  </a:lnTo>
                  <a:cubicBezTo>
                    <a:pt x="5257" y="1525168"/>
                    <a:pt x="3437" y="1524414"/>
                    <a:pt x="2096" y="1523072"/>
                  </a:cubicBezTo>
                  <a:cubicBezTo>
                    <a:pt x="754" y="1521730"/>
                    <a:pt x="0" y="1519911"/>
                    <a:pt x="0" y="1518013"/>
                  </a:cubicBezTo>
                  <a:lnTo>
                    <a:pt x="0" y="7155"/>
                  </a:lnTo>
                  <a:cubicBezTo>
                    <a:pt x="0" y="5257"/>
                    <a:pt x="754" y="3437"/>
                    <a:pt x="2096" y="2096"/>
                  </a:cubicBezTo>
                  <a:cubicBezTo>
                    <a:pt x="3437" y="754"/>
                    <a:pt x="5257" y="0"/>
                    <a:pt x="7155" y="0"/>
                  </a:cubicBezTo>
                  <a:close/>
                </a:path>
              </a:pathLst>
            </a:custGeom>
            <a:solidFill>
              <a:srgbClr val="E2EEFF"/>
            </a:solidFill>
            <a:ln cap="sq">
              <a:noFill/>
              <a:prstDash val="solid"/>
              <a:miter/>
            </a:ln>
          </p:spPr>
        </p:sp>
        <p:sp>
          <p:nvSpPr>
            <p:cNvPr id="4" name="TextBox 4"/>
            <p:cNvSpPr txBox="1"/>
            <p:nvPr/>
          </p:nvSpPr>
          <p:spPr>
            <a:xfrm>
              <a:off x="0" y="-38100"/>
              <a:ext cx="5296639" cy="1563268"/>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0363200" y="7079039"/>
            <a:ext cx="6582018" cy="3207961"/>
          </a:xfrm>
          <a:custGeom>
            <a:avLst/>
            <a:gdLst/>
            <a:ahLst/>
            <a:cxnLst/>
            <a:rect l="l" t="t" r="r" b="b"/>
            <a:pathLst>
              <a:path w="7315200" h="3684201">
                <a:moveTo>
                  <a:pt x="0" y="0"/>
                </a:moveTo>
                <a:lnTo>
                  <a:pt x="7315200" y="0"/>
                </a:lnTo>
                <a:lnTo>
                  <a:pt x="7315200" y="3684201"/>
                </a:lnTo>
                <a:lnTo>
                  <a:pt x="0" y="36842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pole tekstowe 11">
            <a:extLst>
              <a:ext uri="{FF2B5EF4-FFF2-40B4-BE49-F238E27FC236}">
                <a16:creationId xmlns:a16="http://schemas.microsoft.com/office/drawing/2014/main" id="{70ED36E6-DB53-1020-20B5-6DB5D32E6173}"/>
              </a:ext>
            </a:extLst>
          </p:cNvPr>
          <p:cNvSpPr txBox="1"/>
          <p:nvPr/>
        </p:nvSpPr>
        <p:spPr>
          <a:xfrm>
            <a:off x="2438400" y="1383896"/>
            <a:ext cx="9144000" cy="523220"/>
          </a:xfrm>
          <a:prstGeom prst="rect">
            <a:avLst/>
          </a:prstGeom>
          <a:noFill/>
        </p:spPr>
        <p:txBody>
          <a:bodyPr wrap="square">
            <a:spAutoFit/>
          </a:bodyPr>
          <a:lstStyle/>
          <a:p>
            <a:pPr lvl="0"/>
            <a:r>
              <a:rPr lang="pl-PL" sz="2800" b="1" i="1" dirty="0">
                <a:effectLst/>
                <a:latin typeface="Calibri" panose="020F0502020204030204" pitchFamily="34" charset="0"/>
                <a:ea typeface="Times New Roman" panose="02020603050405020304" pitchFamily="18" charset="0"/>
              </a:rPr>
              <a:t>c) Punkty Zgłoszeniowo – Koordynacyjne (PZK):</a:t>
            </a:r>
            <a:endParaRPr lang="pl-PL" sz="2800" dirty="0">
              <a:effectLst/>
              <a:latin typeface="Times New Roman" panose="02020603050405020304" pitchFamily="18" charset="0"/>
              <a:ea typeface="Times New Roman" panose="02020603050405020304" pitchFamily="18" charset="0"/>
            </a:endParaRPr>
          </a:p>
        </p:txBody>
      </p:sp>
      <p:sp>
        <p:nvSpPr>
          <p:cNvPr id="14" name="pole tekstowe 13">
            <a:extLst>
              <a:ext uri="{FF2B5EF4-FFF2-40B4-BE49-F238E27FC236}">
                <a16:creationId xmlns:a16="http://schemas.microsoft.com/office/drawing/2014/main" id="{0E04DA38-4AB6-1CBB-B9DC-9158322A589E}"/>
              </a:ext>
            </a:extLst>
          </p:cNvPr>
          <p:cNvSpPr txBox="1"/>
          <p:nvPr/>
        </p:nvSpPr>
        <p:spPr>
          <a:xfrm>
            <a:off x="1752600" y="2171700"/>
            <a:ext cx="15392400" cy="5212068"/>
          </a:xfrm>
          <a:prstGeom prst="rect">
            <a:avLst/>
          </a:prstGeom>
          <a:noFill/>
        </p:spPr>
        <p:txBody>
          <a:bodyPr wrap="square">
            <a:spAutoFit/>
          </a:bodyPr>
          <a:lstStyle/>
          <a:p>
            <a:pPr indent="228600" algn="just">
              <a:lnSpc>
                <a:spcPct val="107000"/>
              </a:lnSpc>
              <a:spcAft>
                <a:spcPts val="800"/>
              </a:spcAft>
            </a:pPr>
            <a:r>
              <a:rPr lang="pl-PL" sz="2400" dirty="0">
                <a:effectLst/>
                <a:latin typeface="Calibri" panose="020F0502020204030204" pitchFamily="34" charset="0"/>
                <a:ea typeface="Calibri" panose="020F0502020204030204" pitchFamily="34" charset="0"/>
                <a:cs typeface="Calibri" panose="020F0502020204030204" pitchFamily="34" charset="0"/>
              </a:rPr>
              <a:t>Punkty funkcjonują przy Poradniach Zdrowia Psychicznego i są czynne od poniedziałku do piątku w godzinach od 8.00 do 18.00. Do Punktu, po pomoc mogą zwrócić się bezpośrednio osoby dorosłe w kryzysie psychicznym bądź w okresie zaostrzenia przewlekłej choroby psychicznej, jak również osoby z ich bliskiego otoczenia. Zainicjowanie kontaktu </a:t>
            </a:r>
            <a:br>
              <a:rPr lang="pl-PL" sz="2400" dirty="0">
                <a:effectLst/>
                <a:latin typeface="Calibri" panose="020F0502020204030204" pitchFamily="34" charset="0"/>
                <a:ea typeface="Calibri" panose="020F0502020204030204" pitchFamily="34" charset="0"/>
                <a:cs typeface="Calibri" panose="020F0502020204030204" pitchFamily="34" charset="0"/>
              </a:rPr>
            </a:br>
            <a:r>
              <a:rPr lang="pl-PL" sz="2400" dirty="0">
                <a:effectLst/>
                <a:latin typeface="Calibri" panose="020F0502020204030204" pitchFamily="34" charset="0"/>
                <a:ea typeface="Calibri" panose="020F0502020204030204" pitchFamily="34" charset="0"/>
                <a:cs typeface="Calibri" panose="020F0502020204030204" pitchFamily="34" charset="0"/>
              </a:rPr>
              <a:t>z pracownikami Centrum Zdrowia Psychicznego odbywa się bez skierowania oraz bez zapisywania na wizytę. Ponadto, po pomoc może się zgłosić każda osoba pełnoletnia zamieszkała na obszarze powiatu lęborskiego oraz powiatu wejherowskiego (za wyjątkiem miejscowości Reda, Rumia oraz gminy Gniewino) w celu uzyskania wstępnej informacji dotyczących możliwości leczenia i uzyskania pomocy. Do Punktu można zgłaszać się osobiście lub telefonicznie w godzinach pracy PZK, a także za pośrednictwem e – mail. Możliwe jest również zgłoszenie przez osoby trzecie (rodzina, bliscy, znajomi, sąsiedzi, inne osoby). Pracownik PZK, po przeprowadzeniu wywiadu i dokonaniu wstępnej analizy potrzeb zdrowotnych, psychologicznych i społecznych pacjenta, określi wstępny plan dalszego postępowania, udzieli wsparcia, a w razie potrzeby ustali termin i miejsce udzielenia kolejnego świadczenia w ramach CZP. W przypadkach pilnych, termin wizyty lub przyjęcia wyznaczany jest nie później niż 72 godziny od zgłoszenia. Ponadto pracownik PZK przedstawi informacje o zakresie działania Centrum Zdrowia Psychicznego. Udzielana pomoc jest bezpłatna.</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Freeform 4">
            <a:extLst>
              <a:ext uri="{FF2B5EF4-FFF2-40B4-BE49-F238E27FC236}">
                <a16:creationId xmlns:a16="http://schemas.microsoft.com/office/drawing/2014/main" id="{82FF6E07-1F3F-D124-F836-BD83C78DAC2C}"/>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4"/>
            <a:stretch>
              <a:fillRect/>
            </a:stretch>
          </a:blipFill>
        </p:spPr>
      </p:sp>
      <p:pic>
        <p:nvPicPr>
          <p:cNvPr id="16" name="Grafika 15">
            <a:extLst>
              <a:ext uri="{FF2B5EF4-FFF2-40B4-BE49-F238E27FC236}">
                <a16:creationId xmlns:a16="http://schemas.microsoft.com/office/drawing/2014/main" id="{B049747B-C2CC-00BE-22AA-8CDB14C69F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17" name="Obraz 16">
            <a:extLst>
              <a:ext uri="{FF2B5EF4-FFF2-40B4-BE49-F238E27FC236}">
                <a16:creationId xmlns:a16="http://schemas.microsoft.com/office/drawing/2014/main" id="{CF0D3260-3E62-393E-E3CC-78CC3C6ED5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8" name="Obraz 17">
            <a:extLst>
              <a:ext uri="{FF2B5EF4-FFF2-40B4-BE49-F238E27FC236}">
                <a16:creationId xmlns:a16="http://schemas.microsoft.com/office/drawing/2014/main" id="{5DB7FAFB-48D7-80B1-BE78-6458AE85E3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noChangeAspect="1"/>
          </p:cNvGrpSpPr>
          <p:nvPr/>
        </p:nvGrpSpPr>
        <p:grpSpPr>
          <a:xfrm>
            <a:off x="13817369" y="6210300"/>
            <a:ext cx="4275013" cy="3870278"/>
            <a:chOff x="0" y="0"/>
            <a:chExt cx="5580380" cy="5052060"/>
          </a:xfrm>
        </p:grpSpPr>
        <p:sp>
          <p:nvSpPr>
            <p:cNvPr id="8" name="Freeform 8"/>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2"/>
              <a:stretch>
                <a:fillRect l="-17943" r="-17943"/>
              </a:stretch>
            </a:blipFill>
          </p:spPr>
        </p:sp>
      </p:grpSp>
      <p:sp>
        <p:nvSpPr>
          <p:cNvPr id="12" name="pole tekstowe 11">
            <a:extLst>
              <a:ext uri="{FF2B5EF4-FFF2-40B4-BE49-F238E27FC236}">
                <a16:creationId xmlns:a16="http://schemas.microsoft.com/office/drawing/2014/main" id="{AC47EE9A-8BC3-EAF2-B5DC-723F208430B3}"/>
              </a:ext>
            </a:extLst>
          </p:cNvPr>
          <p:cNvSpPr txBox="1"/>
          <p:nvPr/>
        </p:nvSpPr>
        <p:spPr>
          <a:xfrm>
            <a:off x="2554323" y="1411702"/>
            <a:ext cx="9144000" cy="523220"/>
          </a:xfrm>
          <a:prstGeom prst="rect">
            <a:avLst/>
          </a:prstGeom>
          <a:noFill/>
        </p:spPr>
        <p:txBody>
          <a:bodyPr wrap="square">
            <a:spAutoFit/>
          </a:bodyPr>
          <a:lstStyle/>
          <a:p>
            <a:pPr lvl="0"/>
            <a:r>
              <a:rPr lang="pl-PL" sz="2800" b="1" i="1" dirty="0">
                <a:effectLst/>
                <a:latin typeface="Calibri" panose="020F0502020204030204" pitchFamily="34" charset="0"/>
                <a:ea typeface="Calibri" panose="020F0502020204030204" pitchFamily="34" charset="0"/>
                <a:cs typeface="Calibri" panose="020F0502020204030204" pitchFamily="34" charset="0"/>
              </a:rPr>
              <a:t>d) Poradnia Zdrowia Psychicznego w SPS ZOZ w Lęborku.</a:t>
            </a:r>
            <a:endParaRPr lang="pl-PL"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pole tekstowe 13">
            <a:extLst>
              <a:ext uri="{FF2B5EF4-FFF2-40B4-BE49-F238E27FC236}">
                <a16:creationId xmlns:a16="http://schemas.microsoft.com/office/drawing/2014/main" id="{734D2C49-04DA-9E84-6B3B-4EF98727F3D9}"/>
              </a:ext>
            </a:extLst>
          </p:cNvPr>
          <p:cNvSpPr txBox="1"/>
          <p:nvPr/>
        </p:nvSpPr>
        <p:spPr>
          <a:xfrm>
            <a:off x="1219200" y="1943100"/>
            <a:ext cx="16840200" cy="7360348"/>
          </a:xfrm>
          <a:prstGeom prst="rect">
            <a:avLst/>
          </a:prstGeom>
          <a:noFill/>
        </p:spPr>
        <p:txBody>
          <a:bodyPr wrap="square">
            <a:spAutoFit/>
          </a:bodyPr>
          <a:lstStyle/>
          <a:p>
            <a:pPr algn="just">
              <a:lnSpc>
                <a:spcPct val="107000"/>
              </a:lnSpc>
              <a:spcAft>
                <a:spcPts val="800"/>
              </a:spcAft>
            </a:pPr>
            <a:r>
              <a:rPr lang="pl-PL" sz="2800" dirty="0">
                <a:effectLst/>
                <a:latin typeface="Calibri" panose="020F0502020204030204" pitchFamily="34" charset="0"/>
                <a:ea typeface="Calibri" panose="020F0502020204030204" pitchFamily="34" charset="0"/>
                <a:cs typeface="Calibri" panose="020F0502020204030204" pitchFamily="34" charset="0"/>
              </a:rPr>
              <a:t>Poradnia Zdrowia Psychicznego czynna jest od poniedziałku do piątku w godzinach od 8:00 do 18:00. </a:t>
            </a:r>
            <a:br>
              <a:rPr lang="pl-PL" sz="2800" dirty="0">
                <a:effectLst/>
                <a:latin typeface="Calibri" panose="020F0502020204030204" pitchFamily="34" charset="0"/>
                <a:ea typeface="Calibri" panose="020F0502020204030204" pitchFamily="34" charset="0"/>
                <a:cs typeface="Calibri" panose="020F0502020204030204" pitchFamily="34" charset="0"/>
              </a:rPr>
            </a:br>
            <a:r>
              <a:rPr lang="pl-PL" sz="2800" dirty="0">
                <a:effectLst/>
                <a:latin typeface="Calibri" panose="020F0502020204030204" pitchFamily="34" charset="0"/>
                <a:ea typeface="Calibri" panose="020F0502020204030204" pitchFamily="34" charset="0"/>
                <a:cs typeface="Calibri" panose="020F0502020204030204" pitchFamily="34" charset="0"/>
              </a:rPr>
              <a:t>W przypadku zamiaru skorzystania ze świadczeń udzielanych w poradni po raz pierwszy, należy wówczas skontaktować się z Punktem Zgłoszeniowo – Koordynacyjnym. Ustalanie terminów kolejnych wizyt odbywa się bezpośrednio w rejestracji – osobiście bądź telefonicznie. Poradnia świadczy bezpłatne usługi medyczne </a:t>
            </a:r>
            <a:br>
              <a:rPr lang="pl-PL" sz="2800" dirty="0">
                <a:effectLst/>
                <a:latin typeface="Calibri" panose="020F0502020204030204" pitchFamily="34" charset="0"/>
                <a:ea typeface="Calibri" panose="020F0502020204030204" pitchFamily="34" charset="0"/>
                <a:cs typeface="Calibri" panose="020F0502020204030204" pitchFamily="34" charset="0"/>
              </a:rPr>
            </a:br>
            <a:r>
              <a:rPr lang="pl-PL" sz="2800" dirty="0">
                <a:effectLst/>
                <a:latin typeface="Calibri" panose="020F0502020204030204" pitchFamily="34" charset="0"/>
                <a:ea typeface="Calibri" panose="020F0502020204030204" pitchFamily="34" charset="0"/>
                <a:cs typeface="Calibri" panose="020F0502020204030204" pitchFamily="34" charset="0"/>
              </a:rPr>
              <a:t>w zakresie szerokiej diagnozy psychologicznej i psychiatrycznej oraz leczenia psychiatrycznego, poradnictwa </a:t>
            </a:r>
            <a:br>
              <a:rPr lang="pl-PL" sz="2800" dirty="0">
                <a:effectLst/>
                <a:latin typeface="Calibri" panose="020F0502020204030204" pitchFamily="34" charset="0"/>
                <a:ea typeface="Calibri" panose="020F0502020204030204" pitchFamily="34" charset="0"/>
                <a:cs typeface="Calibri" panose="020F0502020204030204" pitchFamily="34" charset="0"/>
              </a:rPr>
            </a:br>
            <a:r>
              <a:rPr lang="pl-PL" sz="2800" dirty="0">
                <a:effectLst/>
                <a:latin typeface="Calibri" panose="020F0502020204030204" pitchFamily="34" charset="0"/>
                <a:ea typeface="Calibri" panose="020F0502020204030204" pitchFamily="34" charset="0"/>
                <a:cs typeface="Calibri" panose="020F0502020204030204" pitchFamily="34" charset="0"/>
              </a:rPr>
              <a:t>i psychoterapii pacjentom dorosłym ze wszystkimi rodzajami chorób i zaburzeń psychicznych. Poradnia zapewnia ponadto opiekę pielęgniarską (np. zlecone pacjentom iniekcje) oraz możliwość konsultacji z pracownikiem socjalnym. Świadczeń w Poradni udzielają specjaliści psychiatrzy, psychoterapeuci, psycholodzy, pielęgniarki, pracownicy socjalni, rejestratorki medyczne. Do lekarza psychiatry nie jest wymagane skierowanie.</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pl-PL" sz="2800" b="1" i="1" dirty="0">
                <a:effectLst/>
                <a:latin typeface="Calibri" panose="020F0502020204030204" pitchFamily="34" charset="0"/>
                <a:ea typeface="Times New Roman" panose="02020603050405020304" pitchFamily="18" charset="0"/>
              </a:rPr>
              <a:t>Formy pomocy:</a:t>
            </a:r>
            <a:endParaRPr lang="pl-PL" sz="2800" b="1" i="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diagnozowanie i leczenie chorób i zaburzeń psychicznych przez lekarzy specjalistów psychiatrów,</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diagnozowanie psychologiczne,</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psychoterapia indywidualna prowadzona w nurcie poznawczo – behawioralnym,</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psychoterapia indywidualna prowadzona w nurcie </a:t>
            </a:r>
            <a:r>
              <a:rPr lang="pl-PL" sz="2800" dirty="0" err="1">
                <a:effectLst/>
                <a:latin typeface="Calibri" panose="020F0502020204030204" pitchFamily="34" charset="0"/>
                <a:ea typeface="Times New Roman" panose="02020603050405020304" pitchFamily="18" charset="0"/>
              </a:rPr>
              <a:t>psychodynamicznym</a:t>
            </a:r>
            <a:r>
              <a:rPr lang="pl-PL" sz="2800" dirty="0">
                <a:effectLst/>
                <a:latin typeface="Calibri" panose="020F0502020204030204" pitchFamily="34" charset="0"/>
                <a:ea typeface="Times New Roman" panose="02020603050405020304" pitchFamily="18" charset="0"/>
              </a:rPr>
              <a:t>,</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psychoterapia grupowa ambulatoryjna,</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psychoterapia rodzinna.</a:t>
            </a:r>
            <a:endParaRPr lang="pl-PL" sz="2800" dirty="0">
              <a:effectLst/>
              <a:latin typeface="Times New Roman" panose="02020603050405020304" pitchFamily="18" charset="0"/>
              <a:ea typeface="Times New Roman" panose="02020603050405020304" pitchFamily="18" charset="0"/>
            </a:endParaRPr>
          </a:p>
        </p:txBody>
      </p:sp>
      <p:sp>
        <p:nvSpPr>
          <p:cNvPr id="15" name="Freeform 4">
            <a:extLst>
              <a:ext uri="{FF2B5EF4-FFF2-40B4-BE49-F238E27FC236}">
                <a16:creationId xmlns:a16="http://schemas.microsoft.com/office/drawing/2014/main" id="{A654B225-8857-409E-B7A4-FB33BA8D2345}"/>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3"/>
            <a:stretch>
              <a:fillRect/>
            </a:stretch>
          </a:blipFill>
        </p:spPr>
      </p:sp>
      <p:pic>
        <p:nvPicPr>
          <p:cNvPr id="16" name="Grafika 15">
            <a:extLst>
              <a:ext uri="{FF2B5EF4-FFF2-40B4-BE49-F238E27FC236}">
                <a16:creationId xmlns:a16="http://schemas.microsoft.com/office/drawing/2014/main" id="{D8C35EF6-2F89-303C-BDBF-CF27B87210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2400" y="237443"/>
            <a:ext cx="3163923" cy="947719"/>
          </a:xfrm>
          <a:prstGeom prst="rect">
            <a:avLst/>
          </a:prstGeom>
        </p:spPr>
      </p:pic>
      <p:pic>
        <p:nvPicPr>
          <p:cNvPr id="17" name="Obraz 16">
            <a:extLst>
              <a:ext uri="{FF2B5EF4-FFF2-40B4-BE49-F238E27FC236}">
                <a16:creationId xmlns:a16="http://schemas.microsoft.com/office/drawing/2014/main" id="{C1775936-59FC-1BA7-CAA8-A1BA0DE4B4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8" name="Obraz 17">
            <a:extLst>
              <a:ext uri="{FF2B5EF4-FFF2-40B4-BE49-F238E27FC236}">
                <a16:creationId xmlns:a16="http://schemas.microsoft.com/office/drawing/2014/main" id="{5A70A284-6567-53D3-93A9-E9D7060B69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e tekstowe 12">
            <a:extLst>
              <a:ext uri="{FF2B5EF4-FFF2-40B4-BE49-F238E27FC236}">
                <a16:creationId xmlns:a16="http://schemas.microsoft.com/office/drawing/2014/main" id="{368A14D6-90B6-8BE4-ED73-1A2F64659F51}"/>
              </a:ext>
            </a:extLst>
          </p:cNvPr>
          <p:cNvSpPr txBox="1"/>
          <p:nvPr/>
        </p:nvSpPr>
        <p:spPr>
          <a:xfrm>
            <a:off x="2554323" y="1267015"/>
            <a:ext cx="9144000" cy="523220"/>
          </a:xfrm>
          <a:prstGeom prst="rect">
            <a:avLst/>
          </a:prstGeom>
          <a:noFill/>
        </p:spPr>
        <p:txBody>
          <a:bodyPr wrap="square">
            <a:spAutoFit/>
          </a:bodyPr>
          <a:lstStyle/>
          <a:p>
            <a:pPr lvl="0"/>
            <a:r>
              <a:rPr lang="pl-PL" sz="2800" b="1" i="1" dirty="0">
                <a:latin typeface="Calibri" panose="020F0502020204030204" pitchFamily="34" charset="0"/>
                <a:ea typeface="Times New Roman" panose="02020603050405020304" pitchFamily="18" charset="0"/>
              </a:rPr>
              <a:t>e</a:t>
            </a:r>
            <a:r>
              <a:rPr lang="pl-PL" sz="2800" b="1" i="1" dirty="0">
                <a:effectLst/>
                <a:latin typeface="Calibri" panose="020F0502020204030204" pitchFamily="34" charset="0"/>
                <a:ea typeface="Times New Roman" panose="02020603050405020304" pitchFamily="18" charset="0"/>
              </a:rPr>
              <a:t>) Zespół Leczenia Środowiskowego</a:t>
            </a:r>
            <a:endParaRPr lang="pl-PL" sz="2800" dirty="0">
              <a:effectLst/>
              <a:latin typeface="Times New Roman" panose="02020603050405020304" pitchFamily="18" charset="0"/>
              <a:ea typeface="Times New Roman" panose="02020603050405020304" pitchFamily="18" charset="0"/>
            </a:endParaRPr>
          </a:p>
        </p:txBody>
      </p:sp>
      <p:sp>
        <p:nvSpPr>
          <p:cNvPr id="15" name="pole tekstowe 14">
            <a:extLst>
              <a:ext uri="{FF2B5EF4-FFF2-40B4-BE49-F238E27FC236}">
                <a16:creationId xmlns:a16="http://schemas.microsoft.com/office/drawing/2014/main" id="{C78F9C1B-8C79-0DAE-9247-C5B4708360D4}"/>
              </a:ext>
            </a:extLst>
          </p:cNvPr>
          <p:cNvSpPr txBox="1"/>
          <p:nvPr/>
        </p:nvSpPr>
        <p:spPr>
          <a:xfrm>
            <a:off x="1295400" y="1771269"/>
            <a:ext cx="16535400" cy="3299045"/>
          </a:xfrm>
          <a:prstGeom prst="rect">
            <a:avLst/>
          </a:prstGeom>
          <a:noFill/>
        </p:spPr>
        <p:txBody>
          <a:bodyPr wrap="square">
            <a:spAutoFit/>
          </a:bodyPr>
          <a:lstStyle/>
          <a:p>
            <a:pPr indent="457200" algn="just">
              <a:lnSpc>
                <a:spcPct val="107000"/>
              </a:lnSpc>
              <a:spcAft>
                <a:spcPts val="800"/>
              </a:spcAft>
            </a:pPr>
            <a:r>
              <a:rPr lang="pl-PL" sz="2800" dirty="0">
                <a:effectLst/>
                <a:latin typeface="Calibri" panose="020F0502020204030204" pitchFamily="34" charset="0"/>
                <a:ea typeface="Calibri" panose="020F0502020204030204" pitchFamily="34" charset="0"/>
                <a:cs typeface="Calibri" panose="020F0502020204030204" pitchFamily="34" charset="0"/>
              </a:rPr>
              <a:t>Rejestracja pacjentów odbywa się od poniedziałku do piątku w godzinach od 8:00 do 18:00. Do Zespołu Leczenia Środowiskowego z prośbą o objęcie opieką pacjent może zgłosić się sam, zgłoszenia może dokonać również lekarz prowadzący z poradni zdrowia psychicznego lub z oddziału całodobowego, a także rodzina pacjenta lub pracownik opieki społecznej. Leczenie środowiskowe odbywa się wyłącznie za zgodą pacjenta po kwalifikacyjnym badaniu przeprowadzonym przez zespół terapeutyczny. Skierowanie od lekarza jest warunkiem koniecznym przyjęcia na terapię. Zależnie od etapu leczenia i stanu zdrowia pacjenta, leczenie środowiskowe realizowane jest w siedzibie Zespołu Leczenia Środowiskowego lub w trybie wizyt domowych. </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pole tekstowe 16">
            <a:extLst>
              <a:ext uri="{FF2B5EF4-FFF2-40B4-BE49-F238E27FC236}">
                <a16:creationId xmlns:a16="http://schemas.microsoft.com/office/drawing/2014/main" id="{9CA33414-982A-24F9-BD43-69529FE5185B}"/>
              </a:ext>
            </a:extLst>
          </p:cNvPr>
          <p:cNvSpPr txBox="1"/>
          <p:nvPr/>
        </p:nvSpPr>
        <p:spPr>
          <a:xfrm>
            <a:off x="1295400" y="5372100"/>
            <a:ext cx="16535400" cy="4133183"/>
          </a:xfrm>
          <a:prstGeom prst="rect">
            <a:avLst/>
          </a:prstGeom>
          <a:noFill/>
        </p:spPr>
        <p:txBody>
          <a:bodyPr wrap="square">
            <a:spAutoFit/>
          </a:bodyPr>
          <a:lstStyle/>
          <a:p>
            <a:pPr algn="just">
              <a:lnSpc>
                <a:spcPct val="107000"/>
              </a:lnSpc>
              <a:spcAft>
                <a:spcPts val="800"/>
              </a:spcAft>
            </a:pPr>
            <a:r>
              <a:rPr lang="pl-PL" sz="2800" b="1" i="1" dirty="0">
                <a:effectLst/>
                <a:latin typeface="Calibri" panose="020F0502020204030204" pitchFamily="34" charset="0"/>
                <a:ea typeface="Calibri" panose="020F0502020204030204" pitchFamily="34" charset="0"/>
                <a:cs typeface="Calibri" panose="020F0502020204030204" pitchFamily="34" charset="0"/>
              </a:rPr>
              <a:t>Zespół Leczenia Środowiskowego zapewnia intensywne leczenie osobom pełnoletnim, w szczególności pacjentom:</a:t>
            </a:r>
            <a:endParaRPr lang="pl-PL" sz="2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ze wskazaniami do hospitalizacji psychiatrycznej, pozostającym ze względów terapeutycznych w środowisku domowym,</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pacjentom, którzy zakończyli leczenie w oddziale całodobowym lub dziennym, ale wymagają dalszych intensywnych oddziaływań psychoterapeutycznych, farmakologicznych </a:t>
            </a:r>
            <a:br>
              <a:rPr lang="pl-PL" sz="2800" dirty="0">
                <a:effectLst/>
                <a:latin typeface="Calibri" panose="020F0502020204030204" pitchFamily="34" charset="0"/>
                <a:ea typeface="Times New Roman" panose="02020603050405020304" pitchFamily="18" charset="0"/>
              </a:rPr>
            </a:br>
            <a:r>
              <a:rPr lang="pl-PL" sz="2800" dirty="0">
                <a:effectLst/>
                <a:latin typeface="Calibri" panose="020F0502020204030204" pitchFamily="34" charset="0"/>
                <a:ea typeface="Times New Roman" panose="02020603050405020304" pitchFamily="18" charset="0"/>
              </a:rPr>
              <a:t>i rehabilitacyjnych,</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pacjentom, z którymi nie udało się uzyskać trwałej, efektywnej współpracy podczas leczenia w oddziale szpitalnym lub w poradni.</a:t>
            </a:r>
            <a:endParaRPr lang="pl-PL" sz="2800" dirty="0">
              <a:effectLst/>
              <a:latin typeface="Times New Roman" panose="02020603050405020304" pitchFamily="18" charset="0"/>
              <a:ea typeface="Times New Roman" panose="02020603050405020304" pitchFamily="18" charset="0"/>
            </a:endParaRPr>
          </a:p>
        </p:txBody>
      </p:sp>
      <p:sp>
        <p:nvSpPr>
          <p:cNvPr id="18" name="Freeform 4">
            <a:extLst>
              <a:ext uri="{FF2B5EF4-FFF2-40B4-BE49-F238E27FC236}">
                <a16:creationId xmlns:a16="http://schemas.microsoft.com/office/drawing/2014/main" id="{3CC5BEA6-4226-9D64-DD77-C9258893B51E}"/>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2"/>
            <a:stretch>
              <a:fillRect/>
            </a:stretch>
          </a:blipFill>
        </p:spPr>
      </p:sp>
      <p:pic>
        <p:nvPicPr>
          <p:cNvPr id="19" name="Grafika 18">
            <a:extLst>
              <a:ext uri="{FF2B5EF4-FFF2-40B4-BE49-F238E27FC236}">
                <a16:creationId xmlns:a16="http://schemas.microsoft.com/office/drawing/2014/main" id="{A844EC6D-EFA5-A1F2-CF79-2A0744A211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237443"/>
            <a:ext cx="3163923" cy="947719"/>
          </a:xfrm>
          <a:prstGeom prst="rect">
            <a:avLst/>
          </a:prstGeom>
        </p:spPr>
      </p:pic>
      <p:pic>
        <p:nvPicPr>
          <p:cNvPr id="20" name="Obraz 19">
            <a:extLst>
              <a:ext uri="{FF2B5EF4-FFF2-40B4-BE49-F238E27FC236}">
                <a16:creationId xmlns:a16="http://schemas.microsoft.com/office/drawing/2014/main" id="{A84D886E-3704-267C-BF66-B94648E3EF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21" name="Obraz 20">
            <a:extLst>
              <a:ext uri="{FF2B5EF4-FFF2-40B4-BE49-F238E27FC236}">
                <a16:creationId xmlns:a16="http://schemas.microsoft.com/office/drawing/2014/main" id="{96BA37EB-461D-0106-408A-7A5C15FA6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e tekstowe 12">
            <a:extLst>
              <a:ext uri="{FF2B5EF4-FFF2-40B4-BE49-F238E27FC236}">
                <a16:creationId xmlns:a16="http://schemas.microsoft.com/office/drawing/2014/main" id="{368A14D6-90B6-8BE4-ED73-1A2F64659F51}"/>
              </a:ext>
            </a:extLst>
          </p:cNvPr>
          <p:cNvSpPr txBox="1"/>
          <p:nvPr/>
        </p:nvSpPr>
        <p:spPr>
          <a:xfrm>
            <a:off x="2554323" y="1359883"/>
            <a:ext cx="9144000" cy="523220"/>
          </a:xfrm>
          <a:prstGeom prst="rect">
            <a:avLst/>
          </a:prstGeom>
          <a:noFill/>
        </p:spPr>
        <p:txBody>
          <a:bodyPr wrap="square">
            <a:spAutoFit/>
          </a:bodyPr>
          <a:lstStyle/>
          <a:p>
            <a:pPr lvl="0"/>
            <a:r>
              <a:rPr lang="pl-PL" sz="2800" b="1" i="1" dirty="0">
                <a:latin typeface="Calibri" panose="020F0502020204030204" pitchFamily="34" charset="0"/>
                <a:ea typeface="Times New Roman" panose="02020603050405020304" pitchFamily="18" charset="0"/>
              </a:rPr>
              <a:t>e</a:t>
            </a:r>
            <a:r>
              <a:rPr lang="pl-PL" sz="2800" b="1" i="1" dirty="0">
                <a:effectLst/>
                <a:latin typeface="Calibri" panose="020F0502020204030204" pitchFamily="34" charset="0"/>
                <a:ea typeface="Times New Roman" panose="02020603050405020304" pitchFamily="18" charset="0"/>
              </a:rPr>
              <a:t>) Zespół Leczenia Środowiskowego</a:t>
            </a:r>
            <a:endParaRPr lang="pl-PL" sz="2800" dirty="0">
              <a:effectLst/>
              <a:latin typeface="Times New Roman" panose="02020603050405020304" pitchFamily="18" charset="0"/>
              <a:ea typeface="Times New Roman" panose="02020603050405020304" pitchFamily="18" charset="0"/>
            </a:endParaRPr>
          </a:p>
        </p:txBody>
      </p:sp>
      <p:sp>
        <p:nvSpPr>
          <p:cNvPr id="3" name="pole tekstowe 2">
            <a:extLst>
              <a:ext uri="{FF2B5EF4-FFF2-40B4-BE49-F238E27FC236}">
                <a16:creationId xmlns:a16="http://schemas.microsoft.com/office/drawing/2014/main" id="{75F4AD9C-81F5-0E44-12D9-170A3C1B02CC}"/>
              </a:ext>
            </a:extLst>
          </p:cNvPr>
          <p:cNvSpPr txBox="1"/>
          <p:nvPr/>
        </p:nvSpPr>
        <p:spPr>
          <a:xfrm>
            <a:off x="1143000" y="2324100"/>
            <a:ext cx="16306800" cy="4832092"/>
          </a:xfrm>
          <a:prstGeom prst="rect">
            <a:avLst/>
          </a:prstGeom>
          <a:noFill/>
        </p:spPr>
        <p:txBody>
          <a:bodyPr wrap="square">
            <a:spAutoFit/>
          </a:bodyPr>
          <a:lstStyle/>
          <a:p>
            <a:pPr lvl="0"/>
            <a:r>
              <a:rPr lang="pl-PL" sz="2800" b="1" i="1" dirty="0">
                <a:effectLst/>
                <a:latin typeface="Calibri" panose="020F0502020204030204" pitchFamily="34" charset="0"/>
                <a:ea typeface="Times New Roman" panose="02020603050405020304" pitchFamily="18" charset="0"/>
              </a:rPr>
              <a:t>W ramach leczenia środowiskowego oferowane są następujące świadczenia:</a:t>
            </a:r>
            <a:endParaRPr lang="pl-PL" sz="2800" b="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diagnostyka psychiatryczna i psychologiczna,</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leczenie farmakologiczne i psychoterapeutyczne,</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rehabilitacja,</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niezbędne badania kontrolne oraz konsultacje w oparciu o bazę diagnostyczną SPS ZOZ </a:t>
            </a:r>
            <a:br>
              <a:rPr lang="pl-PL" sz="2800" dirty="0">
                <a:effectLst/>
                <a:latin typeface="Calibri" panose="020F0502020204030204" pitchFamily="34" charset="0"/>
                <a:ea typeface="Times New Roman" panose="02020603050405020304" pitchFamily="18" charset="0"/>
              </a:rPr>
            </a:br>
            <a:r>
              <a:rPr lang="pl-PL" sz="2800" dirty="0">
                <a:effectLst/>
                <a:latin typeface="Calibri" panose="020F0502020204030204" pitchFamily="34" charset="0"/>
                <a:ea typeface="Times New Roman" panose="02020603050405020304" pitchFamily="18" charset="0"/>
              </a:rPr>
              <a:t>w Lęborku.</a:t>
            </a:r>
            <a:endParaRPr lang="pl-PL" sz="2800" dirty="0">
              <a:effectLst/>
              <a:latin typeface="Times New Roman" panose="02020603050405020304" pitchFamily="18" charset="0"/>
              <a:ea typeface="Times New Roman" panose="02020603050405020304" pitchFamily="18" charset="0"/>
            </a:endParaRPr>
          </a:p>
          <a:p>
            <a:pPr lvl="0"/>
            <a:r>
              <a:rPr lang="pl-PL" sz="2800" b="1" i="1" dirty="0">
                <a:effectLst/>
                <a:latin typeface="Calibri" panose="020F0502020204030204" pitchFamily="34" charset="0"/>
                <a:ea typeface="Times New Roman" panose="02020603050405020304" pitchFamily="18" charset="0"/>
              </a:rPr>
              <a:t>W zakresie pomocy mieszczą się również:</a:t>
            </a:r>
            <a:endParaRPr lang="pl-PL" sz="2800" b="1" i="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organizacja systemu wsparcia w środowisku pacjenta,</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wsparcie dla młodych osób po przebytej psychozie,</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wsparcie dla rodzin pacjentów,</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jednorazowe konsultacje psychiatryczne i psychologiczne.</a:t>
            </a:r>
            <a:endParaRPr lang="pl-PL" sz="2800" dirty="0">
              <a:effectLst/>
              <a:latin typeface="Times New Roman" panose="02020603050405020304" pitchFamily="18" charset="0"/>
              <a:ea typeface="Times New Roman" panose="02020603050405020304" pitchFamily="18" charset="0"/>
            </a:endParaRPr>
          </a:p>
        </p:txBody>
      </p:sp>
      <p:sp>
        <p:nvSpPr>
          <p:cNvPr id="4" name="Freeform 8">
            <a:extLst>
              <a:ext uri="{FF2B5EF4-FFF2-40B4-BE49-F238E27FC236}">
                <a16:creationId xmlns:a16="http://schemas.microsoft.com/office/drawing/2014/main" id="{394E9516-D3D6-3BAD-D4CE-78CB61049063}"/>
              </a:ext>
            </a:extLst>
          </p:cNvPr>
          <p:cNvSpPr/>
          <p:nvPr/>
        </p:nvSpPr>
        <p:spPr>
          <a:xfrm>
            <a:off x="11590889" y="6226421"/>
            <a:ext cx="5516580" cy="3189586"/>
          </a:xfrm>
          <a:custGeom>
            <a:avLst/>
            <a:gdLst/>
            <a:ahLst/>
            <a:cxnLst/>
            <a:rect l="l" t="t" r="r" b="b"/>
            <a:pathLst>
              <a:path w="5516580" h="3189586">
                <a:moveTo>
                  <a:pt x="0" y="0"/>
                </a:moveTo>
                <a:lnTo>
                  <a:pt x="5516580" y="0"/>
                </a:lnTo>
                <a:lnTo>
                  <a:pt x="5516580" y="3189587"/>
                </a:lnTo>
                <a:lnTo>
                  <a:pt x="0" y="31895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4">
            <a:extLst>
              <a:ext uri="{FF2B5EF4-FFF2-40B4-BE49-F238E27FC236}">
                <a16:creationId xmlns:a16="http://schemas.microsoft.com/office/drawing/2014/main" id="{0C0895CC-EB98-602D-3642-DDC12E7F51F7}"/>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4"/>
            <a:stretch>
              <a:fillRect/>
            </a:stretch>
          </a:blipFill>
        </p:spPr>
      </p:sp>
      <p:pic>
        <p:nvPicPr>
          <p:cNvPr id="6" name="Grafika 5">
            <a:extLst>
              <a:ext uri="{FF2B5EF4-FFF2-40B4-BE49-F238E27FC236}">
                <a16:creationId xmlns:a16="http://schemas.microsoft.com/office/drawing/2014/main" id="{4700618C-E48B-0925-DBC8-0325573A32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7" name="Obraz 6">
            <a:extLst>
              <a:ext uri="{FF2B5EF4-FFF2-40B4-BE49-F238E27FC236}">
                <a16:creationId xmlns:a16="http://schemas.microsoft.com/office/drawing/2014/main" id="{0A7A3F3B-A78D-DF4E-60A0-B504708431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8" name="Obraz 7">
            <a:extLst>
              <a:ext uri="{FF2B5EF4-FFF2-40B4-BE49-F238E27FC236}">
                <a16:creationId xmlns:a16="http://schemas.microsoft.com/office/drawing/2014/main" id="{8BF9BECE-B7F2-9433-C196-A397108E3B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extLst>
      <p:ext uri="{BB962C8B-B14F-4D97-AF65-F5344CB8AC3E}">
        <p14:creationId xmlns:p14="http://schemas.microsoft.com/office/powerpoint/2010/main" val="207072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14020799" y="1562100"/>
            <a:ext cx="3834893" cy="4018876"/>
            <a:chOff x="0" y="0"/>
            <a:chExt cx="5594350" cy="5608320"/>
          </a:xfrm>
        </p:grpSpPr>
        <p:sp>
          <p:nvSpPr>
            <p:cNvPr id="15" name="Freeform 15"/>
            <p:cNvSpPr/>
            <p:nvPr/>
          </p:nvSpPr>
          <p:spPr>
            <a:xfrm>
              <a:off x="-80010" y="-191770"/>
              <a:ext cx="6264910" cy="5977890"/>
            </a:xfrm>
            <a:custGeom>
              <a:avLst/>
              <a:gdLst/>
              <a:ahLst/>
              <a:cxnLst/>
              <a:rect l="l" t="t" r="r" b="b"/>
              <a:pathLst>
                <a:path w="6264910" h="597789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blipFill>
              <a:blip r:embed="rId2"/>
              <a:stretch>
                <a:fillRect l="-25226" r="-25226"/>
              </a:stretch>
            </a:blipFill>
          </p:spPr>
        </p:sp>
      </p:grpSp>
      <p:grpSp>
        <p:nvGrpSpPr>
          <p:cNvPr id="16" name="Group 16"/>
          <p:cNvGrpSpPr/>
          <p:nvPr/>
        </p:nvGrpSpPr>
        <p:grpSpPr>
          <a:xfrm>
            <a:off x="11277600" y="7530061"/>
            <a:ext cx="6807617" cy="2756939"/>
            <a:chOff x="0" y="0"/>
            <a:chExt cx="12407900" cy="5363210"/>
          </a:xfrm>
        </p:grpSpPr>
        <p:sp>
          <p:nvSpPr>
            <p:cNvPr id="17" name="Freeform 17"/>
            <p:cNvSpPr/>
            <p:nvPr/>
          </p:nvSpPr>
          <p:spPr>
            <a:xfrm>
              <a:off x="-1188720" y="-1299210"/>
              <a:ext cx="14579600" cy="7821930"/>
            </a:xfrm>
            <a:custGeom>
              <a:avLst/>
              <a:gdLst/>
              <a:ahLst/>
              <a:cxnLst/>
              <a:rect l="l" t="t" r="r" b="b"/>
              <a:pathLst>
                <a:path w="14579600" h="7821930">
                  <a:moveTo>
                    <a:pt x="1446530" y="2216150"/>
                  </a:moveTo>
                  <a:cubicBezTo>
                    <a:pt x="2578100" y="0"/>
                    <a:pt x="6996430" y="2960370"/>
                    <a:pt x="8751570" y="1879600"/>
                  </a:cubicBezTo>
                  <a:cubicBezTo>
                    <a:pt x="11271250" y="328930"/>
                    <a:pt x="14579600" y="2044700"/>
                    <a:pt x="13321030" y="5191760"/>
                  </a:cubicBezTo>
                  <a:cubicBezTo>
                    <a:pt x="12679680" y="6795770"/>
                    <a:pt x="9763760" y="5523230"/>
                    <a:pt x="8426450" y="6164580"/>
                  </a:cubicBezTo>
                  <a:cubicBezTo>
                    <a:pt x="4964430" y="7821930"/>
                    <a:pt x="0" y="5048250"/>
                    <a:pt x="1446530" y="2216150"/>
                  </a:cubicBezTo>
                  <a:close/>
                </a:path>
              </a:pathLst>
            </a:custGeom>
            <a:blipFill>
              <a:blip r:embed="rId3"/>
              <a:stretch>
                <a:fillRect t="-36764" b="-36764"/>
              </a:stretch>
            </a:blipFill>
          </p:spPr>
        </p:sp>
      </p:grpSp>
      <p:sp>
        <p:nvSpPr>
          <p:cNvPr id="19" name="pole tekstowe 18">
            <a:extLst>
              <a:ext uri="{FF2B5EF4-FFF2-40B4-BE49-F238E27FC236}">
                <a16:creationId xmlns:a16="http://schemas.microsoft.com/office/drawing/2014/main" id="{F89956BC-4C54-9B74-C802-0A468C3E8567}"/>
              </a:ext>
            </a:extLst>
          </p:cNvPr>
          <p:cNvSpPr txBox="1"/>
          <p:nvPr/>
        </p:nvSpPr>
        <p:spPr>
          <a:xfrm>
            <a:off x="1524000" y="7048500"/>
            <a:ext cx="14249400" cy="2973250"/>
          </a:xfrm>
          <a:prstGeom prst="rect">
            <a:avLst/>
          </a:prstGeom>
          <a:noFill/>
        </p:spPr>
        <p:txBody>
          <a:bodyPr wrap="square">
            <a:spAutoFit/>
          </a:bodyPr>
          <a:lstStyle/>
          <a:p>
            <a:pPr lvl="0">
              <a:buClr>
                <a:srgbClr val="000000"/>
              </a:buClr>
            </a:pPr>
            <a:r>
              <a:rPr lang="pl-PL" sz="2800" b="1" i="1" dirty="0">
                <a:latin typeface="Calibri" panose="020F0502020204030204" pitchFamily="34" charset="0"/>
                <a:ea typeface="Times New Roman" panose="02020603050405020304" pitchFamily="18" charset="0"/>
              </a:rPr>
              <a:t>3</a:t>
            </a:r>
            <a:r>
              <a:rPr lang="pl-PL" sz="2800" b="1" i="1" dirty="0">
                <a:effectLst/>
                <a:latin typeface="Calibri" panose="020F0502020204030204" pitchFamily="34" charset="0"/>
                <a:ea typeface="Times New Roman" panose="02020603050405020304" pitchFamily="18" charset="0"/>
              </a:rPr>
              <a:t>. Poradnia Zdrowia Psychicznego, ul. Al. Wolności 40 A, 84 – 300 Lębork, tel. 59 8623 – 444.</a:t>
            </a:r>
            <a:endParaRPr lang="pl-PL" sz="2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pl-PL" sz="2800" i="1" dirty="0">
                <a:effectLst/>
                <a:latin typeface="Calibri" panose="020F0502020204030204" pitchFamily="34" charset="0"/>
                <a:ea typeface="Calibri" panose="020F0502020204030204" pitchFamily="34" charset="0"/>
                <a:cs typeface="Calibri" panose="020F0502020204030204" pitchFamily="34" charset="0"/>
              </a:rPr>
              <a:t>Poradnia Zdrowia Psychicznego otwarta jest od poniedziałku do piątku w godzinach </a:t>
            </a:r>
            <a:br>
              <a:rPr lang="pl-PL" sz="2800" i="1" dirty="0">
                <a:latin typeface="Calibri" panose="020F0502020204030204" pitchFamily="34" charset="0"/>
                <a:ea typeface="Calibri" panose="020F0502020204030204" pitchFamily="34" charset="0"/>
                <a:cs typeface="Calibri" panose="020F0502020204030204" pitchFamily="34" charset="0"/>
              </a:rPr>
            </a:br>
            <a:r>
              <a:rPr lang="pl-PL" sz="2800" i="1" dirty="0">
                <a:effectLst/>
                <a:latin typeface="Calibri" panose="020F0502020204030204" pitchFamily="34" charset="0"/>
                <a:ea typeface="Calibri" panose="020F0502020204030204" pitchFamily="34" charset="0"/>
                <a:cs typeface="Calibri" panose="020F0502020204030204" pitchFamily="34" charset="0"/>
              </a:rPr>
              <a:t>od 8:00 do godziny 13:00. </a:t>
            </a:r>
            <a:endParaRPr lang="pl-PL"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800" b="1" i="1" dirty="0">
                <a:solidFill>
                  <a:srgbClr val="000000"/>
                </a:solidFill>
                <a:effectLst/>
                <a:latin typeface="Calibri" panose="020F0502020204030204" pitchFamily="34" charset="0"/>
                <a:ea typeface="Times New Roman" panose="02020603050405020304" pitchFamily="18" charset="0"/>
              </a:rPr>
              <a:t>Poradnia udziela porad prywatnie, </a:t>
            </a:r>
            <a:r>
              <a:rPr lang="pl-PL" sz="2800" b="1" i="1" dirty="0">
                <a:effectLst/>
                <a:latin typeface="Calibri" panose="020F0502020204030204" pitchFamily="34" charset="0"/>
                <a:ea typeface="Times New Roman" panose="02020603050405020304" pitchFamily="18" charset="0"/>
              </a:rPr>
              <a:t>w zakresie:</a:t>
            </a:r>
            <a:endParaRPr lang="pl-PL" sz="2800" b="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leczenia uzależnień,</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zdrowia psychicznego dla dzieci i dorosłych.</a:t>
            </a:r>
            <a:endParaRPr lang="pl-PL" sz="2800" dirty="0">
              <a:effectLst/>
              <a:latin typeface="Times New Roman" panose="02020603050405020304" pitchFamily="18" charset="0"/>
              <a:ea typeface="Times New Roman" panose="02020603050405020304" pitchFamily="18" charset="0"/>
            </a:endParaRPr>
          </a:p>
        </p:txBody>
      </p:sp>
      <p:sp>
        <p:nvSpPr>
          <p:cNvPr id="23" name="pole tekstowe 22">
            <a:extLst>
              <a:ext uri="{FF2B5EF4-FFF2-40B4-BE49-F238E27FC236}">
                <a16:creationId xmlns:a16="http://schemas.microsoft.com/office/drawing/2014/main" id="{25A4D302-AF41-B45E-B605-A55774BFAE65}"/>
              </a:ext>
            </a:extLst>
          </p:cNvPr>
          <p:cNvSpPr txBox="1"/>
          <p:nvPr/>
        </p:nvSpPr>
        <p:spPr>
          <a:xfrm>
            <a:off x="1524000" y="1750993"/>
            <a:ext cx="12496800" cy="954107"/>
          </a:xfrm>
          <a:prstGeom prst="rect">
            <a:avLst/>
          </a:prstGeom>
          <a:noFill/>
        </p:spPr>
        <p:txBody>
          <a:bodyPr wrap="square">
            <a:spAutoFit/>
          </a:bodyPr>
          <a:lstStyle/>
          <a:p>
            <a:r>
              <a:rPr lang="pl-PL" sz="2800" b="1" i="1" dirty="0">
                <a:effectLst/>
                <a:latin typeface="Calibri" panose="020F0502020204030204" pitchFamily="34" charset="0"/>
                <a:ea typeface="Calibri" panose="020F0502020204030204" pitchFamily="34" charset="0"/>
              </a:rPr>
              <a:t>2. Poradnia Psychologiczno – Pedagogiczna w Lęborku, ul. Okrzei 15, 59 8621 – 834. Poradnia otwarta jest od poniedziałku do piątku od godziny 8:00 do godziny 17:00</a:t>
            </a:r>
            <a:endParaRPr lang="pl-PL" sz="2800" dirty="0"/>
          </a:p>
        </p:txBody>
      </p:sp>
      <p:sp>
        <p:nvSpPr>
          <p:cNvPr id="25" name="pole tekstowe 24">
            <a:extLst>
              <a:ext uri="{FF2B5EF4-FFF2-40B4-BE49-F238E27FC236}">
                <a16:creationId xmlns:a16="http://schemas.microsoft.com/office/drawing/2014/main" id="{F93371EE-F022-4DDE-9D49-80D45ECCCFC5}"/>
              </a:ext>
            </a:extLst>
          </p:cNvPr>
          <p:cNvSpPr txBox="1"/>
          <p:nvPr/>
        </p:nvSpPr>
        <p:spPr>
          <a:xfrm>
            <a:off x="1533099" y="2705100"/>
            <a:ext cx="12432854" cy="1915974"/>
          </a:xfrm>
          <a:prstGeom prst="rect">
            <a:avLst/>
          </a:prstGeom>
          <a:noFill/>
        </p:spPr>
        <p:txBody>
          <a:bodyPr wrap="square">
            <a:spAutoFit/>
          </a:bodyPr>
          <a:lstStyle/>
          <a:p>
            <a:pPr algn="just">
              <a:lnSpc>
                <a:spcPct val="107000"/>
              </a:lnSpc>
              <a:spcAft>
                <a:spcPts val="800"/>
              </a:spcAft>
            </a:pPr>
            <a:r>
              <a:rPr lang="pl-PL" sz="2800" dirty="0">
                <a:effectLst/>
                <a:latin typeface="Calibri" panose="020F0502020204030204" pitchFamily="34" charset="0"/>
                <a:ea typeface="Calibri" panose="020F0502020204030204" pitchFamily="34" charset="0"/>
                <a:cs typeface="Calibri" panose="020F0502020204030204" pitchFamily="34" charset="0"/>
              </a:rPr>
              <a:t>Poradnia Psychologiczno – Pedagogiczna w Lęborku jest placówką publiczną, która zatrudnia wykwalifikowanych pracowników w tym m.in.: psychologów, pedagogów, logopedę, terapeutę integracji sensorycznej. Ich głównym zadaniem jest świadczenie bezpłatnych, powszechnych usług dla dzieci i młodzieży powiatu lęborskiego. </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pole tekstowe 26">
            <a:extLst>
              <a:ext uri="{FF2B5EF4-FFF2-40B4-BE49-F238E27FC236}">
                <a16:creationId xmlns:a16="http://schemas.microsoft.com/office/drawing/2014/main" id="{C1B3B656-0662-9B81-0DCE-6E0D5B48DA93}"/>
              </a:ext>
            </a:extLst>
          </p:cNvPr>
          <p:cNvSpPr txBox="1"/>
          <p:nvPr/>
        </p:nvSpPr>
        <p:spPr>
          <a:xfrm>
            <a:off x="1533098" y="4621074"/>
            <a:ext cx="10506501" cy="2246769"/>
          </a:xfrm>
          <a:prstGeom prst="rect">
            <a:avLst/>
          </a:prstGeom>
          <a:noFill/>
        </p:spPr>
        <p:txBody>
          <a:bodyPr wrap="square">
            <a:spAutoFit/>
          </a:bodyPr>
          <a:lstStyle/>
          <a:p>
            <a:pPr lvl="0" algn="just"/>
            <a:r>
              <a:rPr lang="pl-PL" sz="2800" b="1" i="1" dirty="0">
                <a:effectLst/>
                <a:latin typeface="Calibri" panose="020F0502020204030204" pitchFamily="34" charset="0"/>
                <a:ea typeface="Times New Roman" panose="02020603050405020304" pitchFamily="18" charset="0"/>
              </a:rPr>
              <a:t>Zakres ich czynności to m.in.:</a:t>
            </a:r>
            <a:endParaRPr lang="pl-PL" sz="2800" b="1" i="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diagnoza i terapia zaburzeń rozwojowych,</a:t>
            </a:r>
            <a:endParaRPr lang="pl-PL" sz="2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diagnoza i terapia specyficznych trudności w pisaniu i czytaniu,</a:t>
            </a:r>
            <a:endParaRPr lang="pl-PL" sz="2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terapia dzieci z trudnościami w nauce matematyki,</a:t>
            </a:r>
            <a:endParaRPr lang="pl-PL" sz="2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profilaktyka, diagnoza i terapia opóźnień rozwoju mowy.</a:t>
            </a:r>
            <a:endParaRPr lang="pl-PL" sz="2800" dirty="0">
              <a:effectLst/>
              <a:latin typeface="Times New Roman" panose="02020603050405020304" pitchFamily="18" charset="0"/>
              <a:ea typeface="Times New Roman" panose="02020603050405020304" pitchFamily="18" charset="0"/>
            </a:endParaRPr>
          </a:p>
        </p:txBody>
      </p:sp>
      <p:sp>
        <p:nvSpPr>
          <p:cNvPr id="28" name="Freeform 4">
            <a:extLst>
              <a:ext uri="{FF2B5EF4-FFF2-40B4-BE49-F238E27FC236}">
                <a16:creationId xmlns:a16="http://schemas.microsoft.com/office/drawing/2014/main" id="{6E41D598-4FFC-FEF6-5F3C-BD633BB699F6}"/>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4"/>
            <a:stretch>
              <a:fillRect/>
            </a:stretch>
          </a:blipFill>
        </p:spPr>
      </p:sp>
      <p:pic>
        <p:nvPicPr>
          <p:cNvPr id="29" name="Grafika 28">
            <a:extLst>
              <a:ext uri="{FF2B5EF4-FFF2-40B4-BE49-F238E27FC236}">
                <a16:creationId xmlns:a16="http://schemas.microsoft.com/office/drawing/2014/main" id="{46A323F8-1A4C-E692-919C-90EDB4E3CB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30" name="Obraz 29">
            <a:extLst>
              <a:ext uri="{FF2B5EF4-FFF2-40B4-BE49-F238E27FC236}">
                <a16:creationId xmlns:a16="http://schemas.microsoft.com/office/drawing/2014/main" id="{84B06745-F6DC-80A3-0880-D9B4DE14AB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31" name="Obraz 30">
            <a:extLst>
              <a:ext uri="{FF2B5EF4-FFF2-40B4-BE49-F238E27FC236}">
                <a16:creationId xmlns:a16="http://schemas.microsoft.com/office/drawing/2014/main" id="{F22326DE-F1A4-EA29-6F97-50F61DE7B9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243687" y="6281420"/>
            <a:ext cx="7885251" cy="3408333"/>
            <a:chOff x="0" y="0"/>
            <a:chExt cx="12407900" cy="5363210"/>
          </a:xfrm>
        </p:grpSpPr>
        <p:sp>
          <p:nvSpPr>
            <p:cNvPr id="13" name="Freeform 13"/>
            <p:cNvSpPr/>
            <p:nvPr/>
          </p:nvSpPr>
          <p:spPr>
            <a:xfrm>
              <a:off x="-1188720" y="-1299210"/>
              <a:ext cx="14579600" cy="7821930"/>
            </a:xfrm>
            <a:custGeom>
              <a:avLst/>
              <a:gdLst/>
              <a:ahLst/>
              <a:cxnLst/>
              <a:rect l="l" t="t" r="r" b="b"/>
              <a:pathLst>
                <a:path w="14579600" h="7821930">
                  <a:moveTo>
                    <a:pt x="1446530" y="2216150"/>
                  </a:moveTo>
                  <a:cubicBezTo>
                    <a:pt x="2578100" y="0"/>
                    <a:pt x="6996430" y="2960370"/>
                    <a:pt x="8751570" y="1879600"/>
                  </a:cubicBezTo>
                  <a:cubicBezTo>
                    <a:pt x="11271250" y="328930"/>
                    <a:pt x="14579600" y="2044700"/>
                    <a:pt x="13321030" y="5191760"/>
                  </a:cubicBezTo>
                  <a:cubicBezTo>
                    <a:pt x="12679680" y="6795770"/>
                    <a:pt x="9763760" y="5523230"/>
                    <a:pt x="8426450" y="6164580"/>
                  </a:cubicBezTo>
                  <a:cubicBezTo>
                    <a:pt x="4964430" y="7821930"/>
                    <a:pt x="0" y="5048250"/>
                    <a:pt x="1446530" y="2216150"/>
                  </a:cubicBezTo>
                  <a:close/>
                </a:path>
              </a:pathLst>
            </a:custGeom>
            <a:blipFill>
              <a:blip r:embed="rId2"/>
              <a:stretch>
                <a:fillRect l="-256" r="-256"/>
              </a:stretch>
            </a:blipFill>
          </p:spPr>
        </p:sp>
      </p:grpSp>
      <p:grpSp>
        <p:nvGrpSpPr>
          <p:cNvPr id="14" name="Group 14"/>
          <p:cNvGrpSpPr/>
          <p:nvPr/>
        </p:nvGrpSpPr>
        <p:grpSpPr>
          <a:xfrm>
            <a:off x="4483380" y="5067300"/>
            <a:ext cx="4896453" cy="4896453"/>
            <a:chOff x="0" y="0"/>
            <a:chExt cx="12700000" cy="12700000"/>
          </a:xfrm>
        </p:grpSpPr>
        <p:sp>
          <p:nvSpPr>
            <p:cNvPr id="15" name="Freeform 1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11878" r="-11878"/>
              </a:stretch>
            </a:blipFill>
          </p:spPr>
        </p:sp>
      </p:grpSp>
      <p:sp>
        <p:nvSpPr>
          <p:cNvPr id="18" name="pole tekstowe 17">
            <a:extLst>
              <a:ext uri="{FF2B5EF4-FFF2-40B4-BE49-F238E27FC236}">
                <a16:creationId xmlns:a16="http://schemas.microsoft.com/office/drawing/2014/main" id="{01741F18-EF7B-72DF-8248-D7F17E5624D8}"/>
              </a:ext>
            </a:extLst>
          </p:cNvPr>
          <p:cNvSpPr txBox="1"/>
          <p:nvPr/>
        </p:nvSpPr>
        <p:spPr>
          <a:xfrm>
            <a:off x="2414936" y="1072935"/>
            <a:ext cx="6338689" cy="1046440"/>
          </a:xfrm>
          <a:prstGeom prst="rect">
            <a:avLst/>
          </a:prstGeom>
          <a:noFill/>
        </p:spPr>
        <p:txBody>
          <a:bodyPr wrap="square">
            <a:spAutoFit/>
          </a:bodyPr>
          <a:lstStyle/>
          <a:p>
            <a:pPr lvl="0" algn="just">
              <a:buClr>
                <a:srgbClr val="000000"/>
              </a:buClr>
            </a:pPr>
            <a:r>
              <a:rPr lang="pl-PL" sz="2800" b="1" i="1" dirty="0">
                <a:effectLst/>
                <a:latin typeface="Calibri" panose="020F0502020204030204" pitchFamily="34" charset="0"/>
                <a:ea typeface="Times New Roman" panose="02020603050405020304" pitchFamily="18" charset="0"/>
              </a:rPr>
              <a:t>4</a:t>
            </a:r>
            <a:r>
              <a:rPr lang="pl-PL" sz="1800" b="1" i="1" dirty="0">
                <a:effectLst/>
                <a:latin typeface="Calibri" panose="020F0502020204030204" pitchFamily="34" charset="0"/>
                <a:ea typeface="Times New Roman" panose="02020603050405020304" pitchFamily="18" charset="0"/>
              </a:rPr>
              <a:t>. </a:t>
            </a:r>
            <a:r>
              <a:rPr lang="pl-PL" sz="2800" b="1" i="1" dirty="0">
                <a:effectLst/>
                <a:latin typeface="Calibri" panose="020F0502020204030204" pitchFamily="34" charset="0"/>
                <a:ea typeface="Times New Roman" panose="02020603050405020304" pitchFamily="18" charset="0"/>
              </a:rPr>
              <a:t>Przychodnia Specjalistyczna „AWIMED”</a:t>
            </a:r>
          </a:p>
          <a:p>
            <a:pPr lvl="0" algn="just">
              <a:buClr>
                <a:srgbClr val="000000"/>
              </a:buClr>
            </a:pPr>
            <a:r>
              <a:rPr lang="pl-PL" sz="1800" b="1" i="1" dirty="0">
                <a:effectLst/>
                <a:latin typeface="Calibri" panose="020F0502020204030204" pitchFamily="34" charset="0"/>
                <a:ea typeface="Times New Roman" panose="02020603050405020304" pitchFamily="18" charset="0"/>
              </a:rPr>
              <a:t>ul. 10 marca 17, 84 – 300 Lębork, tel. 59 8624 – 333.</a:t>
            </a:r>
          </a:p>
          <a:p>
            <a:pPr lvl="0" algn="just">
              <a:buClr>
                <a:srgbClr val="000000"/>
              </a:buClr>
            </a:pPr>
            <a:endParaRPr lang="pl-PL" sz="1600" dirty="0">
              <a:effectLst/>
              <a:latin typeface="Times New Roman" panose="02020603050405020304" pitchFamily="18" charset="0"/>
              <a:ea typeface="Times New Roman" panose="02020603050405020304" pitchFamily="18" charset="0"/>
            </a:endParaRPr>
          </a:p>
        </p:txBody>
      </p:sp>
      <p:sp>
        <p:nvSpPr>
          <p:cNvPr id="20" name="pole tekstowe 19">
            <a:extLst>
              <a:ext uri="{FF2B5EF4-FFF2-40B4-BE49-F238E27FC236}">
                <a16:creationId xmlns:a16="http://schemas.microsoft.com/office/drawing/2014/main" id="{6DF69D25-9D54-F7F9-CD43-7095EFFBA69C}"/>
              </a:ext>
            </a:extLst>
          </p:cNvPr>
          <p:cNvSpPr txBox="1"/>
          <p:nvPr/>
        </p:nvSpPr>
        <p:spPr>
          <a:xfrm>
            <a:off x="844359" y="1918207"/>
            <a:ext cx="8222369" cy="3931333"/>
          </a:xfrm>
          <a:prstGeom prst="rect">
            <a:avLst/>
          </a:prstGeom>
          <a:noFill/>
        </p:spPr>
        <p:txBody>
          <a:bodyPr wrap="square">
            <a:spAutoFit/>
          </a:bodyPr>
          <a:lstStyle/>
          <a:p>
            <a:pPr>
              <a:lnSpc>
                <a:spcPct val="107000"/>
              </a:lnSpc>
              <a:spcAft>
                <a:spcPts val="800"/>
              </a:spcAft>
            </a:pPr>
            <a:r>
              <a:rPr lang="pl-PL" sz="2000" b="1" i="1" dirty="0">
                <a:effectLst/>
                <a:latin typeface="Calibri" panose="020F0502020204030204" pitchFamily="34" charset="0"/>
                <a:ea typeface="Calibri" panose="020F0502020204030204" pitchFamily="34" charset="0"/>
                <a:cs typeface="Calibri" panose="020F0502020204030204" pitchFamily="34" charset="0"/>
              </a:rPr>
              <a:t>Przychodnia rejestruje pacjentów od poniedziałku do czwartku od godziny 14:00 do godziny 18:00, w piątek od godziny 14:00 do godziny 16:00.</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pl-PL" sz="2000" b="1" i="1" dirty="0">
                <a:solidFill>
                  <a:srgbClr val="000000"/>
                </a:solidFill>
                <a:effectLst/>
                <a:latin typeface="Calibri" panose="020F0502020204030204" pitchFamily="34" charset="0"/>
                <a:ea typeface="Times New Roman" panose="02020603050405020304" pitchFamily="18" charset="0"/>
              </a:rPr>
              <a:t>Poradnia udziela porad prywatnie, </a:t>
            </a:r>
            <a:r>
              <a:rPr lang="pl-PL" sz="2000" b="1" i="1" dirty="0">
                <a:effectLst/>
                <a:latin typeface="Calibri" panose="020F0502020204030204" pitchFamily="34" charset="0"/>
                <a:ea typeface="Times New Roman" panose="02020603050405020304" pitchFamily="18" charset="0"/>
              </a:rPr>
              <a:t>w zakresie:</a:t>
            </a:r>
            <a:endParaRPr lang="pl-PL" sz="2000" b="1" i="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zaburzeń nastroju,</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zaburzeń osobowości,</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choroby psychicznej,</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depresji,</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psychozy,</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zaburzeń psychosomatycznych,</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lęków, fobii,</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zaburzeń osobowości, snu, pamięci,</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nerwicy.</a:t>
            </a:r>
            <a:endParaRPr lang="pl-PL" sz="2000" dirty="0">
              <a:effectLst/>
              <a:latin typeface="Times New Roman" panose="02020603050405020304" pitchFamily="18" charset="0"/>
              <a:ea typeface="Times New Roman" panose="02020603050405020304" pitchFamily="18" charset="0"/>
            </a:endParaRPr>
          </a:p>
        </p:txBody>
      </p:sp>
      <p:sp>
        <p:nvSpPr>
          <p:cNvPr id="22" name="pole tekstowe 21">
            <a:extLst>
              <a:ext uri="{FF2B5EF4-FFF2-40B4-BE49-F238E27FC236}">
                <a16:creationId xmlns:a16="http://schemas.microsoft.com/office/drawing/2014/main" id="{2BC418D0-BE28-3D37-A444-16B10571C7B6}"/>
              </a:ext>
            </a:extLst>
          </p:cNvPr>
          <p:cNvSpPr txBox="1"/>
          <p:nvPr/>
        </p:nvSpPr>
        <p:spPr>
          <a:xfrm>
            <a:off x="9372600" y="1072935"/>
            <a:ext cx="8915400" cy="7161897"/>
          </a:xfrm>
          <a:prstGeom prst="rect">
            <a:avLst/>
          </a:prstGeom>
          <a:noFill/>
        </p:spPr>
        <p:txBody>
          <a:bodyPr wrap="square">
            <a:spAutoFit/>
          </a:bodyPr>
          <a:lstStyle/>
          <a:p>
            <a:pPr lvl="0">
              <a:buClr>
                <a:srgbClr val="000000"/>
              </a:buClr>
            </a:pPr>
            <a:r>
              <a:rPr lang="pl-PL" sz="2800" b="1" i="1" dirty="0">
                <a:effectLst/>
                <a:latin typeface="Calibri" panose="020F0502020204030204" pitchFamily="34" charset="0"/>
                <a:ea typeface="Times New Roman" panose="02020603050405020304" pitchFamily="18" charset="0"/>
              </a:rPr>
              <a:t>5. Centrum Medyczne Legionów, </a:t>
            </a:r>
            <a:br>
              <a:rPr lang="pl-PL" sz="2800" b="1" i="1" dirty="0">
                <a:effectLst/>
                <a:latin typeface="Calibri" panose="020F0502020204030204" pitchFamily="34" charset="0"/>
                <a:ea typeface="Times New Roman" panose="02020603050405020304" pitchFamily="18" charset="0"/>
              </a:rPr>
            </a:br>
            <a:r>
              <a:rPr lang="pl-PL" b="1" i="1" dirty="0">
                <a:effectLst/>
                <a:latin typeface="Calibri" panose="020F0502020204030204" pitchFamily="34" charset="0"/>
                <a:ea typeface="Times New Roman" panose="02020603050405020304" pitchFamily="18" charset="0"/>
              </a:rPr>
              <a:t>ul. Legionów Polskich 18, 84 – 300 Lębork, 693 – 739 – 677. </a:t>
            </a:r>
          </a:p>
          <a:p>
            <a:pPr algn="just">
              <a:lnSpc>
                <a:spcPct val="107000"/>
              </a:lnSpc>
              <a:spcAft>
                <a:spcPts val="800"/>
              </a:spcAft>
            </a:pPr>
            <a:endParaRPr lang="pl-PL" sz="1600" dirty="0">
              <a:latin typeface="Times New Roman" panose="02020603050405020304" pitchFamily="18" charset="0"/>
              <a:ea typeface="Calibri" panose="020F0502020204030204" pitchFamily="34" charset="0"/>
            </a:endParaRPr>
          </a:p>
          <a:p>
            <a:pPr algn="just">
              <a:lnSpc>
                <a:spcPct val="107000"/>
              </a:lnSpc>
              <a:spcAft>
                <a:spcPts val="800"/>
              </a:spcAft>
            </a:pPr>
            <a:r>
              <a:rPr lang="pl-PL"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Poradnia udziela porad prywatnie oraz w ramach kontraktu z Narodowym Funduszem Zdrowia. </a:t>
            </a:r>
          </a:p>
          <a:p>
            <a:pPr algn="just">
              <a:lnSpc>
                <a:spcPct val="107000"/>
              </a:lnSpc>
              <a:spcAft>
                <a:spcPts val="800"/>
              </a:spcAft>
            </a:pPr>
            <a:r>
              <a:rPr lang="pl-PL" sz="2000" b="1" i="1" dirty="0">
                <a:effectLst/>
                <a:latin typeface="Calibri" panose="020F0502020204030204" pitchFamily="34" charset="0"/>
                <a:ea typeface="Calibri" panose="020F0502020204030204" pitchFamily="34" charset="0"/>
                <a:cs typeface="Calibri" panose="020F0502020204030204" pitchFamily="34" charset="0"/>
              </a:rPr>
              <a:t>Pomoc psychologa dedykowana jest dla pacjenta, który:</a:t>
            </a:r>
            <a:endParaRPr lang="pl-PL"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czuje, że potrzebuje porozmawiać z kimś obiektywnym, nieoceniającym </a:t>
            </a:r>
            <a:br>
              <a:rPr lang="pl-PL" sz="2000" dirty="0">
                <a:effectLst/>
                <a:latin typeface="Calibri" panose="020F0502020204030204" pitchFamily="34" charset="0"/>
                <a:ea typeface="Times New Roman" panose="02020603050405020304" pitchFamily="18" charset="0"/>
              </a:rPr>
            </a:br>
            <a:r>
              <a:rPr lang="pl-PL" sz="2000" dirty="0">
                <a:effectLst/>
                <a:latin typeface="Calibri" panose="020F0502020204030204" pitchFamily="34" charset="0"/>
                <a:ea typeface="Times New Roman" panose="02020603050405020304" pitchFamily="18" charset="0"/>
              </a:rPr>
              <a:t>w atmosferze zaufania i poczucia bezpieczeństwa,</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jest zainteresowany samorozwojem i samopoznaniem w celu rozwijania twórczych możliwości oraz polepszania jakości swojego życia,</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doświadcza lęku, niepokoju, silnego napięcia emocjonalnego, stresu, niskiego poczucia własnej wartości, obsesyjnych myśli, niechęci do kontaktu z innymi ludźmi, obniżonego nastroju,</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odczuwa różnorodne dolegliwości fizyczne o nieznanej, niejasnej przyczynie (tzw. bóle/zaburzenia psychosomatyczne),</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szuka wsparcia psychologicznego w nagłej, trudnej sytuacji w życiu (np. utrata, żałoba, rozstanie),</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przeżywa konflikty oraz kryzysy w związkach intymnych, relacjach rodzinnych, społecznych lub trudności w życiu zawodowym/szkolnym,</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przeżywa kryzys tożsamościowy, kryzys wartości i celów, przy jednoczesnym odczuwaniu braku sensu bądź równowagi w swoim życiu.</a:t>
            </a:r>
            <a:endParaRPr lang="pl-PL" sz="20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Freeform 4">
            <a:extLst>
              <a:ext uri="{FF2B5EF4-FFF2-40B4-BE49-F238E27FC236}">
                <a16:creationId xmlns:a16="http://schemas.microsoft.com/office/drawing/2014/main" id="{D9D9BB15-462E-A714-21B6-7638664DEBCD}"/>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4"/>
            <a:stretch>
              <a:fillRect/>
            </a:stretch>
          </a:blipFill>
        </p:spPr>
      </p:sp>
      <p:pic>
        <p:nvPicPr>
          <p:cNvPr id="24" name="Grafika 23">
            <a:extLst>
              <a:ext uri="{FF2B5EF4-FFF2-40B4-BE49-F238E27FC236}">
                <a16:creationId xmlns:a16="http://schemas.microsoft.com/office/drawing/2014/main" id="{FBB86365-CBBF-B6EF-A8E0-692F2C8C94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25" name="Obraz 24">
            <a:extLst>
              <a:ext uri="{FF2B5EF4-FFF2-40B4-BE49-F238E27FC236}">
                <a16:creationId xmlns:a16="http://schemas.microsoft.com/office/drawing/2014/main" id="{B8E4CF25-6468-9617-53A8-10774F161D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26" name="Obraz 25">
            <a:extLst>
              <a:ext uri="{FF2B5EF4-FFF2-40B4-BE49-F238E27FC236}">
                <a16:creationId xmlns:a16="http://schemas.microsoft.com/office/drawing/2014/main" id="{DF11ABBA-53D1-CEBF-02D3-04A371DB40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13487400" y="1580640"/>
            <a:ext cx="3747992" cy="3132139"/>
          </a:xfrm>
          <a:custGeom>
            <a:avLst/>
            <a:gdLst/>
            <a:ahLst/>
            <a:cxnLst/>
            <a:rect l="l" t="t" r="r" b="b"/>
            <a:pathLst>
              <a:path w="4611152" h="3579931">
                <a:moveTo>
                  <a:pt x="0" y="0"/>
                </a:moveTo>
                <a:lnTo>
                  <a:pt x="4611152" y="0"/>
                </a:lnTo>
                <a:lnTo>
                  <a:pt x="4611152" y="3579931"/>
                </a:lnTo>
                <a:lnTo>
                  <a:pt x="0" y="3579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pole tekstowe 13">
            <a:extLst>
              <a:ext uri="{FF2B5EF4-FFF2-40B4-BE49-F238E27FC236}">
                <a16:creationId xmlns:a16="http://schemas.microsoft.com/office/drawing/2014/main" id="{92FA1D7A-7078-7270-93DB-566DB20A3B0F}"/>
              </a:ext>
            </a:extLst>
          </p:cNvPr>
          <p:cNvSpPr txBox="1"/>
          <p:nvPr/>
        </p:nvSpPr>
        <p:spPr>
          <a:xfrm>
            <a:off x="2590800" y="1181100"/>
            <a:ext cx="9144000" cy="800219"/>
          </a:xfrm>
          <a:prstGeom prst="rect">
            <a:avLst/>
          </a:prstGeom>
          <a:noFill/>
        </p:spPr>
        <p:txBody>
          <a:bodyPr wrap="square">
            <a:spAutoFit/>
          </a:bodyPr>
          <a:lstStyle/>
          <a:p>
            <a:pPr lvl="0">
              <a:buClr>
                <a:srgbClr val="000000"/>
              </a:buClr>
            </a:pPr>
            <a:r>
              <a:rPr lang="pl-PL" sz="2800" b="1" i="1" dirty="0">
                <a:latin typeface="Calibri" panose="020F0502020204030204" pitchFamily="34" charset="0"/>
                <a:ea typeface="Times New Roman" panose="02020603050405020304" pitchFamily="18" charset="0"/>
              </a:rPr>
              <a:t>6</a:t>
            </a:r>
            <a:r>
              <a:rPr lang="pl-PL" sz="2800" b="1" i="1" dirty="0">
                <a:effectLst/>
                <a:latin typeface="Calibri" panose="020F0502020204030204" pitchFamily="34" charset="0"/>
                <a:ea typeface="Times New Roman" panose="02020603050405020304" pitchFamily="18" charset="0"/>
              </a:rPr>
              <a:t>. Pracownia Psychologiczna „WISTAD” </a:t>
            </a:r>
          </a:p>
          <a:p>
            <a:pPr lvl="0">
              <a:buClr>
                <a:srgbClr val="000000"/>
              </a:buClr>
            </a:pPr>
            <a:r>
              <a:rPr lang="pl-PL" sz="1800" b="1" i="1" dirty="0">
                <a:effectLst/>
                <a:latin typeface="Calibri" panose="020F0502020204030204" pitchFamily="34" charset="0"/>
                <a:ea typeface="Times New Roman" panose="02020603050405020304" pitchFamily="18" charset="0"/>
              </a:rPr>
              <a:t>ul. A. Krajowej 29, 84 – 300 Lębork, tel. 600 – 443 – 222,</a:t>
            </a:r>
          </a:p>
        </p:txBody>
      </p:sp>
      <p:sp>
        <p:nvSpPr>
          <p:cNvPr id="16" name="pole tekstowe 15">
            <a:extLst>
              <a:ext uri="{FF2B5EF4-FFF2-40B4-BE49-F238E27FC236}">
                <a16:creationId xmlns:a16="http://schemas.microsoft.com/office/drawing/2014/main" id="{E52475CA-C524-B5D2-6709-890A0EF575F4}"/>
              </a:ext>
            </a:extLst>
          </p:cNvPr>
          <p:cNvSpPr txBox="1"/>
          <p:nvPr/>
        </p:nvSpPr>
        <p:spPr>
          <a:xfrm>
            <a:off x="1288470" y="2019300"/>
            <a:ext cx="10446330" cy="3132139"/>
          </a:xfrm>
          <a:prstGeom prst="rect">
            <a:avLst/>
          </a:prstGeom>
          <a:noFill/>
        </p:spPr>
        <p:txBody>
          <a:bodyPr wrap="square">
            <a:spAutoFit/>
          </a:bodyPr>
          <a:lstStyle/>
          <a:p>
            <a:pPr>
              <a:lnSpc>
                <a:spcPct val="107000"/>
              </a:lnSpc>
              <a:spcAft>
                <a:spcPts val="800"/>
              </a:spcAft>
            </a:pPr>
            <a:r>
              <a:rPr lang="pl-PL" sz="2000" b="1" i="1" dirty="0">
                <a:effectLst/>
                <a:latin typeface="Calibri" panose="020F0502020204030204" pitchFamily="34" charset="0"/>
                <a:ea typeface="Calibri" panose="020F0502020204030204" pitchFamily="34" charset="0"/>
                <a:cs typeface="Calibri" panose="020F0502020204030204" pitchFamily="34" charset="0"/>
              </a:rPr>
              <a:t>Poradnia czynna jest w: poniedziałek, środę, piątek od 9:00 do 14:00, wtorek i czwartek od 14:00 do 18:00</a:t>
            </a:r>
            <a:r>
              <a:rPr lang="pl-PL" sz="2000" i="1" dirty="0">
                <a:effectLst/>
                <a:latin typeface="Calibri" panose="020F0502020204030204" pitchFamily="34" charset="0"/>
                <a:ea typeface="Calibri" panose="020F0502020204030204" pitchFamily="34" charset="0"/>
                <a:cs typeface="Calibri" panose="020F0502020204030204" pitchFamily="34" charset="0"/>
              </a:rPr>
              <a:t>.</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Poradnia udziela porad prywatnie.</a:t>
            </a:r>
            <a:endParaRPr lang="pl-PL"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pl-PL" sz="2000" i="1" dirty="0">
                <a:effectLst/>
                <a:latin typeface="Calibri" panose="020F0502020204030204" pitchFamily="34" charset="0"/>
                <a:ea typeface="Times New Roman" panose="02020603050405020304" pitchFamily="18" charset="0"/>
              </a:rPr>
              <a:t>Poradnia udziela pomocy psychologicznej w zakresie:</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diagnozowania psychologicznego,</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depresji,</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psychozy,</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zaburzenia osobowości, snu, pamięci,</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nerwicy.</a:t>
            </a:r>
            <a:endParaRPr lang="pl-PL" sz="2000" dirty="0">
              <a:effectLst/>
              <a:latin typeface="Times New Roman" panose="02020603050405020304" pitchFamily="18" charset="0"/>
              <a:ea typeface="Times New Roman" panose="02020603050405020304" pitchFamily="18" charset="0"/>
            </a:endParaRPr>
          </a:p>
        </p:txBody>
      </p:sp>
      <p:sp>
        <p:nvSpPr>
          <p:cNvPr id="18" name="pole tekstowe 17">
            <a:extLst>
              <a:ext uri="{FF2B5EF4-FFF2-40B4-BE49-F238E27FC236}">
                <a16:creationId xmlns:a16="http://schemas.microsoft.com/office/drawing/2014/main" id="{4B7F0F97-40FF-5F01-AB5A-4B327C3C7A91}"/>
              </a:ext>
            </a:extLst>
          </p:cNvPr>
          <p:cNvSpPr txBox="1"/>
          <p:nvPr/>
        </p:nvSpPr>
        <p:spPr>
          <a:xfrm>
            <a:off x="2590800" y="5189420"/>
            <a:ext cx="9144000" cy="800219"/>
          </a:xfrm>
          <a:prstGeom prst="rect">
            <a:avLst/>
          </a:prstGeom>
          <a:noFill/>
        </p:spPr>
        <p:txBody>
          <a:bodyPr wrap="square">
            <a:spAutoFit/>
          </a:bodyPr>
          <a:lstStyle/>
          <a:p>
            <a:pPr lvl="0">
              <a:buClr>
                <a:srgbClr val="000000"/>
              </a:buClr>
            </a:pPr>
            <a:r>
              <a:rPr lang="pl-PL" sz="2800" b="1" i="1" dirty="0">
                <a:effectLst/>
                <a:latin typeface="Calibri" panose="020F0502020204030204" pitchFamily="34" charset="0"/>
                <a:ea typeface="Times New Roman" panose="02020603050405020304" pitchFamily="18" charset="0"/>
              </a:rPr>
              <a:t>7. Centrum Wsparcia dla Osób w Kryzysie w Lęborku </a:t>
            </a:r>
          </a:p>
          <a:p>
            <a:pPr lvl="0">
              <a:buClr>
                <a:srgbClr val="000000"/>
              </a:buClr>
            </a:pPr>
            <a:r>
              <a:rPr lang="pl-PL" sz="1800" b="1" i="1" dirty="0">
                <a:effectLst/>
                <a:latin typeface="Calibri" panose="020F0502020204030204" pitchFamily="34" charset="0"/>
                <a:ea typeface="Times New Roman" panose="02020603050405020304" pitchFamily="18" charset="0"/>
              </a:rPr>
              <a:t>ul. Krzywoustego 1, 84 – 300 Lębork, pok. 127.</a:t>
            </a:r>
          </a:p>
        </p:txBody>
      </p:sp>
      <p:sp>
        <p:nvSpPr>
          <p:cNvPr id="20" name="pole tekstowe 19">
            <a:extLst>
              <a:ext uri="{FF2B5EF4-FFF2-40B4-BE49-F238E27FC236}">
                <a16:creationId xmlns:a16="http://schemas.microsoft.com/office/drawing/2014/main" id="{32849648-1383-67D8-0FEF-0280DE6A19B7}"/>
              </a:ext>
            </a:extLst>
          </p:cNvPr>
          <p:cNvSpPr txBox="1"/>
          <p:nvPr/>
        </p:nvSpPr>
        <p:spPr>
          <a:xfrm>
            <a:off x="1288470" y="6044432"/>
            <a:ext cx="9144000" cy="3865417"/>
          </a:xfrm>
          <a:prstGeom prst="rect">
            <a:avLst/>
          </a:prstGeom>
          <a:noFill/>
        </p:spPr>
        <p:txBody>
          <a:bodyPr wrap="square">
            <a:spAutoFit/>
          </a:bodyPr>
          <a:lstStyle/>
          <a:p>
            <a:pPr>
              <a:lnSpc>
                <a:spcPct val="107000"/>
              </a:lnSpc>
              <a:spcAft>
                <a:spcPts val="800"/>
              </a:spcAft>
            </a:pPr>
            <a:r>
              <a:rPr lang="pl-PL" sz="1800" b="1" i="1" dirty="0">
                <a:effectLst/>
                <a:latin typeface="Calibri" panose="020F0502020204030204" pitchFamily="34" charset="0"/>
                <a:ea typeface="Calibri" panose="020F0502020204030204" pitchFamily="34" charset="0"/>
                <a:cs typeface="Calibri" panose="020F0502020204030204" pitchFamily="34" charset="0"/>
              </a:rPr>
              <a:t>Zgłoszenia przyjmowane są na adres </a:t>
            </a:r>
            <a:r>
              <a:rPr lang="pl-PL" sz="1800" b="1"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mops@mopslebork.pl</a:t>
            </a:r>
            <a:r>
              <a:rPr lang="pl-PL" sz="1800" b="1" i="1" dirty="0">
                <a:effectLst/>
                <a:latin typeface="Calibri" panose="020F0502020204030204" pitchFamily="34" charset="0"/>
                <a:ea typeface="Calibri" panose="020F0502020204030204" pitchFamily="34" charset="0"/>
                <a:cs typeface="Calibri" panose="020F0502020204030204" pitchFamily="34" charset="0"/>
              </a:rPr>
              <a:t> oraz telefonicznie pod numerem: </a:t>
            </a:r>
            <a:br>
              <a:rPr lang="pl-PL" sz="1800" b="1" i="1" dirty="0">
                <a:effectLst/>
                <a:latin typeface="Calibri" panose="020F0502020204030204" pitchFamily="34" charset="0"/>
                <a:ea typeface="Calibri" panose="020F0502020204030204" pitchFamily="34" charset="0"/>
                <a:cs typeface="Calibri" panose="020F0502020204030204" pitchFamily="34" charset="0"/>
              </a:rPr>
            </a:br>
            <a:r>
              <a:rPr lang="pl-PL" sz="1800" b="1" i="1" dirty="0">
                <a:effectLst/>
                <a:latin typeface="Calibri" panose="020F0502020204030204" pitchFamily="34" charset="0"/>
                <a:ea typeface="Calibri" panose="020F0502020204030204" pitchFamily="34" charset="0"/>
                <a:cs typeface="Calibri" panose="020F0502020204030204" pitchFamily="34" charset="0"/>
              </a:rPr>
              <a:t>59 8622 – 711 od poniedziałku do piątku od 7.00 do 15.00.</a:t>
            </a:r>
          </a:p>
          <a:p>
            <a:pPr lvl="0"/>
            <a:r>
              <a:rPr lang="pl-PL" sz="2000" b="1" i="1" dirty="0">
                <a:effectLst/>
                <a:latin typeface="Calibri" panose="020F0502020204030204" pitchFamily="34" charset="0"/>
                <a:ea typeface="Times New Roman" panose="02020603050405020304" pitchFamily="18" charset="0"/>
              </a:rPr>
              <a:t>Do zadań Centrum w szczególności należy:</a:t>
            </a:r>
            <a:endParaRPr lang="pl-PL" sz="2000" b="1" i="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prowadzenie działań terapeutycznych dla osób dotkniętych przemocą,</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udzielanie wsparcia rodzinom dotkniętym przemocą i przeżywającym kryzysy,</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organizowanie pomocy pedagogicznej, psychologicznej, prawnej,</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informowanie o instytucjach i podmiotach świadczących pomoc długoterminową,</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prowadzenie działalności profilaktycznej, informacyjnej nakierowanej na pomoc najmłodszym: dzieciom i młodzieży,</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udzielanie wsparcia w radzeniu sobie z aktualnym kryzysem i budowaniu motywacji do pozytywnych zmian,</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współpraca z placówkami pomagającymi w rozwiązywaniu problemowych sytuacji.</a:t>
            </a:r>
            <a:endParaRPr lang="pl-PL" sz="2000" dirty="0">
              <a:effectLst/>
              <a:latin typeface="Times New Roman" panose="02020603050405020304" pitchFamily="18" charset="0"/>
              <a:ea typeface="Times New Roman" panose="02020603050405020304" pitchFamily="18" charset="0"/>
            </a:endParaRPr>
          </a:p>
        </p:txBody>
      </p:sp>
      <p:pic>
        <p:nvPicPr>
          <p:cNvPr id="21" name="Grafika 20">
            <a:extLst>
              <a:ext uri="{FF2B5EF4-FFF2-40B4-BE49-F238E27FC236}">
                <a16:creationId xmlns:a16="http://schemas.microsoft.com/office/drawing/2014/main" id="{BC46CC9A-234A-7699-2C5E-30F570A4A4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22" name="Obraz 21">
            <a:extLst>
              <a:ext uri="{FF2B5EF4-FFF2-40B4-BE49-F238E27FC236}">
                <a16:creationId xmlns:a16="http://schemas.microsoft.com/office/drawing/2014/main" id="{6F7FC471-8DCF-5431-0F20-1B85EB8652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23" name="Obraz 22">
            <a:extLst>
              <a:ext uri="{FF2B5EF4-FFF2-40B4-BE49-F238E27FC236}">
                <a16:creationId xmlns:a16="http://schemas.microsoft.com/office/drawing/2014/main" id="{D1E89AD6-2C31-232A-8E66-816D01258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24" name="Freeform 4">
            <a:extLst>
              <a:ext uri="{FF2B5EF4-FFF2-40B4-BE49-F238E27FC236}">
                <a16:creationId xmlns:a16="http://schemas.microsoft.com/office/drawing/2014/main" id="{34765986-BAF8-FA53-8165-D2D3C98AB135}"/>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9"/>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13868400" y="1511271"/>
            <a:ext cx="3478786" cy="3666847"/>
            <a:chOff x="0" y="0"/>
            <a:chExt cx="5594350" cy="5608320"/>
          </a:xfrm>
        </p:grpSpPr>
        <p:sp>
          <p:nvSpPr>
            <p:cNvPr id="12" name="Freeform 12"/>
            <p:cNvSpPr/>
            <p:nvPr/>
          </p:nvSpPr>
          <p:spPr>
            <a:xfrm>
              <a:off x="-80010" y="-191770"/>
              <a:ext cx="6264910" cy="5977890"/>
            </a:xfrm>
            <a:custGeom>
              <a:avLst/>
              <a:gdLst/>
              <a:ahLst/>
              <a:cxnLst/>
              <a:rect l="l" t="t" r="r" b="b"/>
              <a:pathLst>
                <a:path w="6264910" h="597789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blipFill>
              <a:blip r:embed="rId2"/>
              <a:stretch>
                <a:fillRect l="-21856" r="-21856"/>
              </a:stretch>
            </a:blipFill>
          </p:spPr>
        </p:sp>
      </p:grpSp>
      <p:sp>
        <p:nvSpPr>
          <p:cNvPr id="15" name="pole tekstowe 14">
            <a:extLst>
              <a:ext uri="{FF2B5EF4-FFF2-40B4-BE49-F238E27FC236}">
                <a16:creationId xmlns:a16="http://schemas.microsoft.com/office/drawing/2014/main" id="{D6854D2E-EF00-555B-F083-221DB31568B2}"/>
              </a:ext>
            </a:extLst>
          </p:cNvPr>
          <p:cNvSpPr txBox="1"/>
          <p:nvPr/>
        </p:nvSpPr>
        <p:spPr>
          <a:xfrm>
            <a:off x="2514600" y="1181100"/>
            <a:ext cx="9144000" cy="830997"/>
          </a:xfrm>
          <a:prstGeom prst="rect">
            <a:avLst/>
          </a:prstGeom>
          <a:noFill/>
        </p:spPr>
        <p:txBody>
          <a:bodyPr wrap="square">
            <a:spAutoFit/>
          </a:bodyPr>
          <a:lstStyle/>
          <a:p>
            <a:pPr lvl="0">
              <a:buClr>
                <a:srgbClr val="000000"/>
              </a:buClr>
            </a:pPr>
            <a:r>
              <a:rPr lang="pl-PL" sz="2800" b="1" dirty="0">
                <a:effectLst/>
                <a:latin typeface="Calibri" panose="020F0502020204030204" pitchFamily="34" charset="0"/>
                <a:ea typeface="Times New Roman" panose="02020603050405020304" pitchFamily="18" charset="0"/>
              </a:rPr>
              <a:t>8. Specjalny Ośrodek Szkolno – Wychowawczy w Lęborku</a:t>
            </a:r>
            <a:endParaRPr lang="pl-PL" sz="2800" b="1" dirty="0">
              <a:latin typeface="Calibri" panose="020F0502020204030204" pitchFamily="34" charset="0"/>
              <a:ea typeface="Times New Roman" panose="02020603050405020304" pitchFamily="18" charset="0"/>
            </a:endParaRPr>
          </a:p>
          <a:p>
            <a:pPr lvl="0">
              <a:buClr>
                <a:srgbClr val="000000"/>
              </a:buClr>
            </a:pPr>
            <a:r>
              <a:rPr lang="pl-PL" sz="2000" b="1" i="1" dirty="0">
                <a:effectLst/>
                <a:latin typeface="Calibri" panose="020F0502020204030204" pitchFamily="34" charset="0"/>
                <a:ea typeface="Times New Roman" panose="02020603050405020304" pitchFamily="18" charset="0"/>
              </a:rPr>
              <a:t>ul. </a:t>
            </a:r>
            <a:r>
              <a:rPr lang="en-US" sz="2000" b="1" i="1" dirty="0">
                <a:effectLst/>
                <a:latin typeface="Calibri" panose="020F0502020204030204" pitchFamily="34" charset="0"/>
                <a:ea typeface="Times New Roman" panose="02020603050405020304" pitchFamily="18" charset="0"/>
              </a:rPr>
              <a:t>M. </a:t>
            </a:r>
            <a:r>
              <a:rPr lang="en-US" sz="2000" b="1" i="1" dirty="0" err="1">
                <a:effectLst/>
                <a:latin typeface="Calibri" panose="020F0502020204030204" pitchFamily="34" charset="0"/>
                <a:ea typeface="Times New Roman" panose="02020603050405020304" pitchFamily="18" charset="0"/>
              </a:rPr>
              <a:t>Reja</a:t>
            </a:r>
            <a:r>
              <a:rPr lang="en-US" sz="2000" b="1" i="1" dirty="0">
                <a:effectLst/>
                <a:latin typeface="Calibri" panose="020F0502020204030204" pitchFamily="34" charset="0"/>
                <a:ea typeface="Times New Roman" panose="02020603050405020304" pitchFamily="18" charset="0"/>
              </a:rPr>
              <a:t> 18, 84 - 300 Lębork, tel. 59 8621 – 577, e – mail: </a:t>
            </a:r>
            <a:r>
              <a:rPr lang="en-US" sz="2000" b="1" i="1" dirty="0">
                <a:effectLst/>
                <a:latin typeface="Calibri" panose="020F0502020204030204" pitchFamily="34" charset="0"/>
                <a:ea typeface="Times New Roman" panose="02020603050405020304" pitchFamily="18" charset="0"/>
                <a:hlinkClick r:id="rId3"/>
              </a:rPr>
              <a:t>osw@osw.pl.pl</a:t>
            </a:r>
            <a:endParaRPr lang="pl-PL" sz="2000" b="1" i="1" dirty="0">
              <a:effectLst/>
              <a:latin typeface="Calibri" panose="020F0502020204030204" pitchFamily="34" charset="0"/>
              <a:ea typeface="Times New Roman" panose="02020603050405020304" pitchFamily="18" charset="0"/>
            </a:endParaRPr>
          </a:p>
        </p:txBody>
      </p:sp>
      <p:sp>
        <p:nvSpPr>
          <p:cNvPr id="17" name="pole tekstowe 16">
            <a:extLst>
              <a:ext uri="{FF2B5EF4-FFF2-40B4-BE49-F238E27FC236}">
                <a16:creationId xmlns:a16="http://schemas.microsoft.com/office/drawing/2014/main" id="{7CDE3D91-0197-128B-FD6B-266796B4D617}"/>
              </a:ext>
            </a:extLst>
          </p:cNvPr>
          <p:cNvSpPr txBox="1"/>
          <p:nvPr/>
        </p:nvSpPr>
        <p:spPr>
          <a:xfrm>
            <a:off x="1303918" y="2349431"/>
            <a:ext cx="9144000" cy="1755352"/>
          </a:xfrm>
          <a:prstGeom prst="rect">
            <a:avLst/>
          </a:prstGeom>
          <a:noFill/>
        </p:spPr>
        <p:txBody>
          <a:bodyPr wrap="square">
            <a:spAutoFit/>
          </a:bodyPr>
          <a:lstStyle/>
          <a:p>
            <a:pPr>
              <a:lnSpc>
                <a:spcPct val="107000"/>
              </a:lnSpc>
              <a:spcAft>
                <a:spcPts val="800"/>
              </a:spcAft>
            </a:pPr>
            <a:r>
              <a:rPr lang="pl-PL" sz="2000" b="1" i="1" dirty="0">
                <a:effectLst/>
                <a:latin typeface="Calibri" panose="020F0502020204030204" pitchFamily="34" charset="0"/>
                <a:ea typeface="Calibri" panose="020F0502020204030204" pitchFamily="34" charset="0"/>
                <a:cs typeface="Calibri" panose="020F0502020204030204" pitchFamily="34" charset="0"/>
              </a:rPr>
              <a:t>Specjalny Ośrodek Szkolno - Wychowawczy w Lęborku zapewnia:</a:t>
            </a:r>
            <a:endParaRPr lang="pl-PL" sz="2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indywidualne rozmowy pedagogiczne i wychowawcze, systematyczna i doraźna pomoc rodzicom uczniów z problemami ze zdrowiem    psychicznym,</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wskazywanie placówek wspierających,</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Times New Roman" panose="02020603050405020304" pitchFamily="18" charset="0"/>
              </a:rPr>
              <a:t>sporządzanie opinii na potrzeby lekarzy różnych specjalności, w tym psychiatrów.</a:t>
            </a:r>
            <a:endParaRPr lang="pl-PL" sz="2000" dirty="0">
              <a:effectLst/>
              <a:latin typeface="Times New Roman" panose="02020603050405020304" pitchFamily="18" charset="0"/>
              <a:ea typeface="Times New Roman" panose="02020603050405020304" pitchFamily="18" charset="0"/>
            </a:endParaRPr>
          </a:p>
        </p:txBody>
      </p:sp>
      <p:sp>
        <p:nvSpPr>
          <p:cNvPr id="19" name="pole tekstowe 18">
            <a:extLst>
              <a:ext uri="{FF2B5EF4-FFF2-40B4-BE49-F238E27FC236}">
                <a16:creationId xmlns:a16="http://schemas.microsoft.com/office/drawing/2014/main" id="{90A539A4-778F-BCD1-A8AB-DA6CC71B6653}"/>
              </a:ext>
            </a:extLst>
          </p:cNvPr>
          <p:cNvSpPr txBox="1"/>
          <p:nvPr/>
        </p:nvSpPr>
        <p:spPr>
          <a:xfrm>
            <a:off x="1371600" y="5140416"/>
            <a:ext cx="15544800" cy="721736"/>
          </a:xfrm>
          <a:prstGeom prst="rect">
            <a:avLst/>
          </a:prstGeom>
          <a:noFill/>
        </p:spPr>
        <p:txBody>
          <a:bodyPr wrap="square">
            <a:spAutoFit/>
          </a:bodyPr>
          <a:lstStyle/>
          <a:p>
            <a:pPr algn="ctr">
              <a:lnSpc>
                <a:spcPct val="107000"/>
              </a:lnSpc>
              <a:spcAft>
                <a:spcPts val="800"/>
              </a:spcAft>
            </a:pPr>
            <a:r>
              <a:rPr lang="pl-PL" sz="4000" b="1" i="1" dirty="0">
                <a:effectLst/>
                <a:latin typeface="Calibri" panose="020F0502020204030204" pitchFamily="34" charset="0"/>
                <a:ea typeface="Calibri" panose="020F0502020204030204" pitchFamily="34" charset="0"/>
                <a:cs typeface="Calibri" panose="020F0502020204030204" pitchFamily="34" charset="0"/>
              </a:rPr>
              <a:t>Infrastruktura</a:t>
            </a:r>
            <a:r>
              <a:rPr lang="pl-PL" sz="4000" b="1" i="1" spc="-20" dirty="0">
                <a:effectLst/>
                <a:latin typeface="Calibri" panose="020F0502020204030204" pitchFamily="34" charset="0"/>
                <a:ea typeface="Calibri" panose="020F0502020204030204" pitchFamily="34" charset="0"/>
                <a:cs typeface="Calibri" panose="020F0502020204030204" pitchFamily="34" charset="0"/>
              </a:rPr>
              <a:t> </a:t>
            </a:r>
            <a:r>
              <a:rPr lang="pl-PL" sz="4000" b="1" i="1" dirty="0">
                <a:effectLst/>
                <a:latin typeface="Calibri" panose="020F0502020204030204" pitchFamily="34" charset="0"/>
                <a:ea typeface="Calibri" panose="020F0502020204030204" pitchFamily="34" charset="0"/>
                <a:cs typeface="Calibri" panose="020F0502020204030204" pitchFamily="34" charset="0"/>
              </a:rPr>
              <a:t>opieki</a:t>
            </a:r>
            <a:r>
              <a:rPr lang="pl-PL" sz="4000" b="1" i="1" spc="-5" dirty="0">
                <a:effectLst/>
                <a:latin typeface="Calibri" panose="020F0502020204030204" pitchFamily="34" charset="0"/>
                <a:ea typeface="Calibri" panose="020F0502020204030204" pitchFamily="34" charset="0"/>
                <a:cs typeface="Calibri" panose="020F0502020204030204" pitchFamily="34" charset="0"/>
              </a:rPr>
              <a:t> </a:t>
            </a:r>
            <a:r>
              <a:rPr lang="pl-PL" sz="4000" b="1" i="1" dirty="0">
                <a:effectLst/>
                <a:latin typeface="Calibri" panose="020F0502020204030204" pitchFamily="34" charset="0"/>
                <a:ea typeface="Calibri" panose="020F0502020204030204" pitchFamily="34" charset="0"/>
                <a:cs typeface="Calibri" panose="020F0502020204030204" pitchFamily="34" charset="0"/>
              </a:rPr>
              <a:t>społecznej – zadania </a:t>
            </a:r>
            <a:r>
              <a:rPr lang="pl-PL" sz="4000" b="1" i="1" spc="-10" dirty="0">
                <a:effectLst/>
                <a:latin typeface="Calibri" panose="020F0502020204030204" pitchFamily="34" charset="0"/>
                <a:ea typeface="Calibri" panose="020F0502020204030204" pitchFamily="34" charset="0"/>
                <a:cs typeface="Calibri" panose="020F0502020204030204" pitchFamily="34" charset="0"/>
              </a:rPr>
              <a:t>realizowane.</a:t>
            </a:r>
            <a:endParaRPr lang="pl-PL"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pole tekstowe 20">
            <a:extLst>
              <a:ext uri="{FF2B5EF4-FFF2-40B4-BE49-F238E27FC236}">
                <a16:creationId xmlns:a16="http://schemas.microsoft.com/office/drawing/2014/main" id="{4D5FA365-228E-B9E4-BAA0-5C944BA80C95}"/>
              </a:ext>
            </a:extLst>
          </p:cNvPr>
          <p:cNvSpPr txBox="1"/>
          <p:nvPr/>
        </p:nvSpPr>
        <p:spPr>
          <a:xfrm>
            <a:off x="1303918" y="6251454"/>
            <a:ext cx="16755482" cy="3567130"/>
          </a:xfrm>
          <a:prstGeom prst="rect">
            <a:avLst/>
          </a:prstGeom>
          <a:noFill/>
        </p:spPr>
        <p:txBody>
          <a:bodyPr wrap="square">
            <a:spAutoFit/>
          </a:bodyPr>
          <a:lstStyle/>
          <a:p>
            <a:pPr marL="342900" lvl="0" indent="-342900">
              <a:buFont typeface="+mj-lt"/>
              <a:buAutoNum type="alphaLcParenR"/>
            </a:pPr>
            <a:r>
              <a:rPr lang="pl-PL" sz="2800" b="1" i="1" spc="-10" dirty="0">
                <a:effectLst/>
                <a:latin typeface="Calibri" panose="020F0502020204030204" pitchFamily="34" charset="0"/>
                <a:ea typeface="Times New Roman" panose="02020603050405020304" pitchFamily="18" charset="0"/>
              </a:rPr>
              <a:t>Powiatowe</a:t>
            </a:r>
            <a:r>
              <a:rPr lang="pl-PL" sz="2800" b="1" i="1" dirty="0">
                <a:effectLst/>
                <a:latin typeface="Calibri" panose="020F0502020204030204" pitchFamily="34" charset="0"/>
                <a:ea typeface="Times New Roman" panose="02020603050405020304" pitchFamily="18" charset="0"/>
              </a:rPr>
              <a:t> </a:t>
            </a:r>
            <a:r>
              <a:rPr lang="pl-PL" sz="2800" b="1" i="1" spc="-10" dirty="0">
                <a:effectLst/>
                <a:latin typeface="Calibri" panose="020F0502020204030204" pitchFamily="34" charset="0"/>
                <a:ea typeface="Times New Roman" panose="02020603050405020304" pitchFamily="18" charset="0"/>
              </a:rPr>
              <a:t>Centrum</a:t>
            </a:r>
            <a:r>
              <a:rPr lang="pl-PL" sz="2800" b="1" i="1" dirty="0">
                <a:effectLst/>
                <a:latin typeface="Calibri" panose="020F0502020204030204" pitchFamily="34" charset="0"/>
                <a:ea typeface="Times New Roman" panose="02020603050405020304" pitchFamily="18" charset="0"/>
              </a:rPr>
              <a:t> </a:t>
            </a:r>
            <a:r>
              <a:rPr lang="pl-PL" sz="2800" b="1" i="1" spc="-10" dirty="0">
                <a:effectLst/>
                <a:latin typeface="Calibri" panose="020F0502020204030204" pitchFamily="34" charset="0"/>
                <a:ea typeface="Times New Roman" panose="02020603050405020304" pitchFamily="18" charset="0"/>
              </a:rPr>
              <a:t>Pomocy</a:t>
            </a:r>
            <a:r>
              <a:rPr lang="pl-PL" sz="2800" b="1" i="1" dirty="0">
                <a:effectLst/>
                <a:latin typeface="Calibri" panose="020F0502020204030204" pitchFamily="34" charset="0"/>
                <a:ea typeface="Times New Roman" panose="02020603050405020304" pitchFamily="18" charset="0"/>
              </a:rPr>
              <a:t> </a:t>
            </a:r>
            <a:r>
              <a:rPr lang="pl-PL" sz="2800" b="1" i="1" spc="-10" dirty="0">
                <a:effectLst/>
                <a:latin typeface="Calibri" panose="020F0502020204030204" pitchFamily="34" charset="0"/>
                <a:ea typeface="Times New Roman" panose="02020603050405020304" pitchFamily="18" charset="0"/>
              </a:rPr>
              <a:t>Rodzinie</a:t>
            </a:r>
            <a:r>
              <a:rPr lang="pl-PL" sz="2800" b="1" i="1" dirty="0">
                <a:effectLst/>
                <a:latin typeface="Calibri" panose="020F0502020204030204" pitchFamily="34" charset="0"/>
                <a:ea typeface="Times New Roman" panose="02020603050405020304" pitchFamily="18" charset="0"/>
              </a:rPr>
              <a:t> </a:t>
            </a:r>
            <a:r>
              <a:rPr lang="pl-PL" sz="2800" b="1" i="1" spc="-50" dirty="0">
                <a:effectLst/>
                <a:latin typeface="Calibri" panose="020F0502020204030204" pitchFamily="34" charset="0"/>
                <a:ea typeface="Times New Roman" panose="02020603050405020304" pitchFamily="18" charset="0"/>
              </a:rPr>
              <a:t>i</a:t>
            </a:r>
            <a:r>
              <a:rPr lang="pl-PL" sz="2800" b="1" i="1" dirty="0">
                <a:effectLst/>
                <a:latin typeface="Calibri" panose="020F0502020204030204" pitchFamily="34" charset="0"/>
                <a:ea typeface="Times New Roman" panose="02020603050405020304" pitchFamily="18" charset="0"/>
              </a:rPr>
              <a:t> </a:t>
            </a:r>
            <a:r>
              <a:rPr lang="pl-PL" sz="2800" b="1" i="1" spc="-10" dirty="0">
                <a:effectLst/>
                <a:latin typeface="Calibri" panose="020F0502020204030204" pitchFamily="34" charset="0"/>
                <a:ea typeface="Times New Roman" panose="02020603050405020304" pitchFamily="18" charset="0"/>
              </a:rPr>
              <a:t>Powiatowy</a:t>
            </a:r>
            <a:r>
              <a:rPr lang="pl-PL" sz="2800" b="1" i="1" dirty="0">
                <a:effectLst/>
                <a:latin typeface="Calibri" panose="020F0502020204030204" pitchFamily="34" charset="0"/>
                <a:ea typeface="Times New Roman" panose="02020603050405020304" pitchFamily="18" charset="0"/>
              </a:rPr>
              <a:t>  </a:t>
            </a:r>
            <a:r>
              <a:rPr lang="pl-PL" sz="2800" b="1" i="1" spc="-10" dirty="0">
                <a:effectLst/>
                <a:latin typeface="Calibri" panose="020F0502020204030204" pitchFamily="34" charset="0"/>
                <a:ea typeface="Times New Roman" panose="02020603050405020304" pitchFamily="18" charset="0"/>
              </a:rPr>
              <a:t>Zespół</a:t>
            </a:r>
            <a:r>
              <a:rPr lang="pl-PL" sz="2800" b="1" i="1" dirty="0">
                <a:effectLst/>
                <a:latin typeface="Calibri" panose="020F0502020204030204" pitchFamily="34" charset="0"/>
                <a:ea typeface="Times New Roman" panose="02020603050405020304" pitchFamily="18" charset="0"/>
              </a:rPr>
              <a:t> </a:t>
            </a:r>
            <a:r>
              <a:rPr lang="pl-PL" sz="2800" b="1" i="1" spc="-20" dirty="0">
                <a:effectLst/>
                <a:latin typeface="Calibri" panose="020F0502020204030204" pitchFamily="34" charset="0"/>
                <a:ea typeface="Times New Roman" panose="02020603050405020304" pitchFamily="18" charset="0"/>
              </a:rPr>
              <a:t>ds. </a:t>
            </a:r>
            <a:r>
              <a:rPr lang="pl-PL" sz="2800" b="1" i="1" spc="-10" dirty="0">
                <a:effectLst/>
                <a:latin typeface="Calibri" panose="020F0502020204030204" pitchFamily="34" charset="0"/>
                <a:ea typeface="Times New Roman" panose="02020603050405020304" pitchFamily="18" charset="0"/>
              </a:rPr>
              <a:t>Orzekania </a:t>
            </a:r>
            <a:r>
              <a:rPr lang="pl-PL" sz="2800" b="1" i="1" dirty="0">
                <a:effectLst/>
                <a:latin typeface="Calibri" panose="020F0502020204030204" pitchFamily="34" charset="0"/>
                <a:ea typeface="Times New Roman" panose="02020603050405020304" pitchFamily="18" charset="0"/>
              </a:rPr>
              <a:t>o Niepełnosprawności w Lęborku:</a:t>
            </a:r>
          </a:p>
          <a:p>
            <a:pPr algn="just">
              <a:lnSpc>
                <a:spcPct val="107000"/>
              </a:lnSpc>
              <a:spcAft>
                <a:spcPts val="800"/>
              </a:spcAft>
            </a:pPr>
            <a:endPar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Powiatowe</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Centrum</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Pomocy</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Rodzinie</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Lęborku</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powstało</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1999</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roku. Jest jednostką organizacyjną, budżetową Powiatu Lęborskiego, nadzorowaną bezpośrednio przez Zarząd Powiatu, wchodzącą w skład powiatowej administracji zespolonej.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Utworzone zostało w celu wykonywania zadań powiatu z zakresu pomocy społecznej (własnych i z zakresu administracji rządowej) określonych w ustawie z dnia 12 marca 2004 roku</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pomocy</a:t>
            </a:r>
            <a:r>
              <a:rPr lang="pl-PL" sz="2000" spc="-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społecznej</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 j.</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Dz.U.</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2023</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poz.</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901 ze</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zm.</a:t>
            </a:r>
            <a:r>
              <a:rPr lang="pl-PL" sz="2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pl-PL" sz="2000"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innych</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ustawach</a:t>
            </a:r>
            <a:r>
              <a:rPr lang="pl-PL" sz="2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aktach wykonawczych</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tych</a:t>
            </a:r>
            <a:r>
              <a:rPr lang="pl-PL" sz="2000" spc="19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ustaw,</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pl-PL" sz="2000" spc="1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szczególności</a:t>
            </a:r>
            <a:r>
              <a:rPr lang="pl-PL" sz="2000" spc="17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pl-PL" sz="2000" spc="17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ustawie</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t>
            </a:r>
            <a:r>
              <a:rPr lang="pl-PL" sz="2000" spc="17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dnia</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sierpnia</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1997</a:t>
            </a:r>
            <a:r>
              <a:rPr lang="pl-PL" sz="2000" spc="1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roku o rehabilitacji zawodowej i społecznej oraz zatrudnianiu osób niepełnosprawnych (t. j. Dz. U.</a:t>
            </a:r>
            <a:r>
              <a:rPr lang="pl-PL" sz="2000" spc="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t>
            </a:r>
            <a:r>
              <a:rPr lang="pl-PL" sz="2000" spc="7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2023</a:t>
            </a:r>
            <a:r>
              <a:rPr lang="pl-PL" sz="200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pl-PL" sz="2000" spc="7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poz.</a:t>
            </a:r>
            <a:r>
              <a:rPr lang="pl-PL" sz="200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r>
              <a:rPr lang="pl-PL" sz="200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ze</a:t>
            </a:r>
            <a:r>
              <a:rPr lang="pl-PL" sz="200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zm.)</a:t>
            </a:r>
            <a:r>
              <a:rPr lang="pl-PL" sz="2000" spc="7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oraz</a:t>
            </a:r>
            <a:r>
              <a:rPr lang="pl-PL" sz="2000" spc="7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pl-PL" sz="2000" spc="7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ustawie</a:t>
            </a:r>
            <a:r>
              <a:rPr lang="pl-PL" sz="2000" spc="7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t>
            </a:r>
            <a:r>
              <a:rPr lang="pl-PL" sz="2000" spc="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dnia</a:t>
            </a:r>
            <a:r>
              <a:rPr lang="pl-PL" sz="200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r>
              <a:rPr lang="pl-PL" sz="2000" spc="7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czerwca</a:t>
            </a:r>
            <a:r>
              <a:rPr lang="pl-PL" sz="2000" spc="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2011</a:t>
            </a:r>
            <a:r>
              <a:rPr lang="pl-PL" sz="2000" spc="7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roku</a:t>
            </a:r>
            <a:r>
              <a:rPr lang="pl-PL" sz="2000" spc="6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pl-PL" sz="200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wspieraniu</a:t>
            </a:r>
            <a:r>
              <a:rPr lang="pl-PL" sz="2000" spc="7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rodziny i systemie pieczy zastępczej ( t.j. Dz.U. z 2023 r. poz. 1426 ze zm.)</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pl-PL" sz="2800" dirty="0">
              <a:effectLst/>
              <a:latin typeface="Times New Roman" panose="02020603050405020304" pitchFamily="18" charset="0"/>
              <a:ea typeface="Times New Roman" panose="02020603050405020304" pitchFamily="18" charset="0"/>
            </a:endParaRPr>
          </a:p>
        </p:txBody>
      </p:sp>
      <p:sp>
        <p:nvSpPr>
          <p:cNvPr id="22" name="Freeform 4">
            <a:extLst>
              <a:ext uri="{FF2B5EF4-FFF2-40B4-BE49-F238E27FC236}">
                <a16:creationId xmlns:a16="http://schemas.microsoft.com/office/drawing/2014/main" id="{631DBE3E-6617-849A-F388-7B14885C0AD6}"/>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4"/>
            <a:stretch>
              <a:fillRect/>
            </a:stretch>
          </a:blipFill>
        </p:spPr>
      </p:sp>
      <p:pic>
        <p:nvPicPr>
          <p:cNvPr id="23" name="Grafika 22">
            <a:extLst>
              <a:ext uri="{FF2B5EF4-FFF2-40B4-BE49-F238E27FC236}">
                <a16:creationId xmlns:a16="http://schemas.microsoft.com/office/drawing/2014/main" id="{90604B47-03C0-9141-405D-B5CF607152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24" name="Obraz 23">
            <a:extLst>
              <a:ext uri="{FF2B5EF4-FFF2-40B4-BE49-F238E27FC236}">
                <a16:creationId xmlns:a16="http://schemas.microsoft.com/office/drawing/2014/main" id="{7FFBF3F0-6D83-EF56-C805-ADE14785D5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25" name="Obraz 24">
            <a:extLst>
              <a:ext uri="{FF2B5EF4-FFF2-40B4-BE49-F238E27FC236}">
                <a16:creationId xmlns:a16="http://schemas.microsoft.com/office/drawing/2014/main" id="{75E2EC8E-90F8-2E1A-A657-FC01723FCD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id="{605B9682-8559-9D52-A139-E4FF95017CDD}"/>
              </a:ext>
            </a:extLst>
          </p:cNvPr>
          <p:cNvSpPr txBox="1"/>
          <p:nvPr/>
        </p:nvSpPr>
        <p:spPr>
          <a:xfrm>
            <a:off x="2436694" y="1168671"/>
            <a:ext cx="15621000" cy="9448740"/>
          </a:xfrm>
          <a:prstGeom prst="rect">
            <a:avLst/>
          </a:prstGeom>
          <a:noFill/>
        </p:spPr>
        <p:txBody>
          <a:bodyPr wrap="square">
            <a:spAutoFit/>
          </a:bodyPr>
          <a:lstStyle/>
          <a:p>
            <a:pPr lvl="0" algn="just"/>
            <a:r>
              <a:rPr lang="pl-PL" sz="2800" b="1" i="1" dirty="0">
                <a:solidFill>
                  <a:srgbClr val="000000"/>
                </a:solidFill>
                <a:effectLst/>
                <a:latin typeface="Calibri" panose="020F0502020204030204" pitchFamily="34" charset="0"/>
                <a:ea typeface="Times New Roman" panose="02020603050405020304" pitchFamily="18" charset="0"/>
              </a:rPr>
              <a:t>Do</a:t>
            </a:r>
            <a:r>
              <a:rPr lang="pl-PL" sz="2800" b="1" i="1" spc="-2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zadań</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PCPR</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wymienionych</a:t>
            </a:r>
            <a:r>
              <a:rPr lang="pl-PL" sz="2800" b="1" i="1" spc="28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ww.</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aktach</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prawnych</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spc="-10" dirty="0">
                <a:solidFill>
                  <a:srgbClr val="000000"/>
                </a:solidFill>
                <a:effectLst/>
                <a:latin typeface="Calibri" panose="020F0502020204030204" pitchFamily="34" charset="0"/>
                <a:ea typeface="Times New Roman" panose="02020603050405020304" pitchFamily="18" charset="0"/>
              </a:rPr>
              <a:t>należą:</a:t>
            </a:r>
            <a:endParaRPr lang="pl-PL" sz="2800" b="1" i="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prowadzenie i rozwój infrastruktury domów pomocy społecznej o zasięgu ponadgminnym oraz umieszczanie w nich skierowanych osób,</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nadzorowanie</a:t>
            </a:r>
            <a:r>
              <a:rPr lang="pl-PL" sz="2000" spc="-1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domów</a:t>
            </a:r>
            <a:r>
              <a:rPr lang="pl-PL" sz="2000" spc="-2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pomocy</a:t>
            </a:r>
            <a:r>
              <a:rPr lang="pl-PL" sz="2000" spc="-35"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społecznej,</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opracowanie i realizacja powiatowej strategii rozwiązywania problemów społecznych ze szczególnym uwzględnieniem programów pomocy społecznej, wspieranie osób niepełnosprawnych</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innych,</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których</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celem</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jest</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integracja</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osób</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rodzin ze szczególnego ryzyka po konsultacji z właściwymi terytorialnie gminami,</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wydawanie</a:t>
            </a:r>
            <a:r>
              <a:rPr lang="pl-PL" sz="2000" spc="19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przez</a:t>
            </a:r>
            <a:r>
              <a:rPr lang="pl-PL" sz="2000" spc="18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Powiatowy</a:t>
            </a:r>
            <a:r>
              <a:rPr lang="pl-PL" sz="2000" spc="17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Zespół</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ds.</a:t>
            </a:r>
            <a:r>
              <a:rPr lang="pl-PL" sz="2000" spc="19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Orzekania</a:t>
            </a:r>
            <a:r>
              <a:rPr lang="pl-PL" sz="2000" spc="18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a:t>
            </a:r>
            <a:r>
              <a:rPr lang="pl-PL" sz="2000" spc="18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Niepełnosprawności</a:t>
            </a:r>
            <a:r>
              <a:rPr lang="pl-PL" sz="2000" spc="18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orzeczeń o niepełnosprawności i stopniu niepełnosprawności, których zadaniem jest określenie stopnia naruszenia sprawności organizmu i konsekwencji tego stanu zdrowia dla możliwości podjęcia pracy, pełnienia ról społecznych odpowiednich do wieku i płci,</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udzielenie</a:t>
            </a:r>
            <a:r>
              <a:rPr lang="pl-PL" sz="2000" spc="1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przez</a:t>
            </a:r>
            <a:r>
              <a:rPr lang="pl-PL" sz="2000" spc="16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Powiatowy</a:t>
            </a:r>
            <a:r>
              <a:rPr lang="pl-PL" sz="2000" spc="14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Zespół</a:t>
            </a:r>
            <a:r>
              <a:rPr lang="pl-PL" sz="2000" spc="16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ds.</a:t>
            </a:r>
            <a:r>
              <a:rPr lang="pl-PL" sz="2000" spc="17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Orzekania</a:t>
            </a:r>
            <a:r>
              <a:rPr lang="pl-PL" sz="2000" spc="1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a:t>
            </a:r>
            <a:r>
              <a:rPr lang="pl-PL" sz="2000" spc="1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Niepełnosprawności</a:t>
            </a:r>
            <a:r>
              <a:rPr lang="pl-PL" sz="2000" spc="16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informacji o</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prawach</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uprawnieniach,</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dotyczących</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osób</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niepełnosprawnych</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w</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tym</a:t>
            </a:r>
            <a:r>
              <a:rPr lang="pl-PL" sz="2000" spc="4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osób z</a:t>
            </a:r>
            <a:r>
              <a:rPr lang="pl-PL" sz="2000" spc="3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upośledzeniem</a:t>
            </a:r>
            <a:r>
              <a:rPr lang="pl-PL" sz="2000" spc="35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umysłowym</a:t>
            </a:r>
            <a:r>
              <a:rPr lang="pl-PL" sz="2000" spc="3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a:t>
            </a:r>
            <a:r>
              <a:rPr lang="pl-PL" sz="2000" spc="36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chorobami</a:t>
            </a:r>
            <a:r>
              <a:rPr lang="pl-PL" sz="2000" spc="3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psychicznymi,</a:t>
            </a:r>
            <a:r>
              <a:rPr lang="pl-PL" sz="2000" spc="35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wydawanie</a:t>
            </a:r>
            <a:r>
              <a:rPr lang="pl-PL" sz="2000" spc="36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legitymacji i innych dokumentów potwierdzających nabyte uprawnienia,</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organizowanie i prowadzenie specjalistycznego poradnictwa, w tym rodzinnego dla rodzin naturalnych i zastępczych, a także terapii rodzinnej,</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szkolenie</a:t>
            </a:r>
            <a:r>
              <a:rPr lang="pl-PL" sz="2000" spc="3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a:t>
            </a:r>
            <a:r>
              <a:rPr lang="pl-PL" sz="2000" spc="36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doskonalenie</a:t>
            </a:r>
            <a:r>
              <a:rPr lang="pl-PL" sz="2000" spc="3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zawodowe</a:t>
            </a:r>
            <a:r>
              <a:rPr lang="pl-PL" sz="2000" spc="35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kadry</a:t>
            </a:r>
            <a:r>
              <a:rPr lang="pl-PL" sz="2000" spc="33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pomocy</a:t>
            </a:r>
            <a:r>
              <a:rPr lang="pl-PL" sz="2000" spc="33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społecznej</a:t>
            </a:r>
            <a:r>
              <a:rPr lang="pl-PL" sz="2000" spc="36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z</a:t>
            </a:r>
            <a:r>
              <a:rPr lang="pl-PL" sz="2000" spc="36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terenu</a:t>
            </a:r>
            <a:r>
              <a:rPr lang="pl-PL" sz="2000" spc="36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powiatu, z uwzględnieniem pracy z trudnym klientem pomocy społecznej oraz doradztwo metodyczne dla kierowników ośrodków pomocy społecznej i pracowników</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socjalnych,</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pomoc</a:t>
            </a:r>
            <a:r>
              <a:rPr lang="pl-PL" sz="2000" spc="-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w</a:t>
            </a:r>
            <a:r>
              <a:rPr lang="pl-PL" sz="2000" spc="-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integracji</a:t>
            </a:r>
            <a:r>
              <a:rPr lang="pl-PL" sz="2000" spc="-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ze</a:t>
            </a:r>
            <a:r>
              <a:rPr lang="pl-PL" sz="2000" spc="-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środowiskiem</a:t>
            </a:r>
            <a:r>
              <a:rPr lang="pl-PL" sz="2000" spc="-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osób</a:t>
            </a:r>
            <a:r>
              <a:rPr lang="pl-PL" sz="2000" spc="-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opuszczających</a:t>
            </a:r>
            <a:r>
              <a:rPr lang="pl-PL" sz="2000" spc="-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zakłady</a:t>
            </a:r>
            <a:r>
              <a:rPr lang="pl-PL" sz="2000" spc="-3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karne</a:t>
            </a:r>
            <a:r>
              <a:rPr lang="pl-PL" sz="2000" spc="-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oraz niektóre rodzaje placówek opiekuńczo – wychowawczych, resocjalizacyjnych, zakłady dla nieletnich i rodziny zastępcze,</a:t>
            </a: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przyznawanie pomocy pieniężnej na usamodzielnianie oraz pokrycie wydatków związanych z kontunuowaniem opuszczającym niektóre typy placówek opiekuńczo – wychowawczych, schroniska, zakłady</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poprawcze, domy</a:t>
            </a:r>
            <a:r>
              <a:rPr lang="pl-PL" sz="2000" spc="-2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pomocy</a:t>
            </a:r>
            <a:r>
              <a:rPr lang="pl-PL" sz="2000" spc="-1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społecznej i rodziny </a:t>
            </a:r>
            <a:r>
              <a:rPr lang="pl-PL" sz="2000" spc="-10" dirty="0">
                <a:solidFill>
                  <a:srgbClr val="000000"/>
                </a:solidFill>
                <a:effectLst/>
                <a:latin typeface="Calibri" panose="020F0502020204030204" pitchFamily="34" charset="0"/>
                <a:ea typeface="Times New Roman" panose="02020603050405020304" pitchFamily="18" charset="0"/>
              </a:rPr>
              <a:t>zastępcze,</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organizowanie opieki w rodzinach zastępczych oraz udzielanie pomocy pieniężnej na częściowe pokrycie kosztów utrzymania umieszczonych </a:t>
            </a:r>
            <a:br>
              <a:rPr lang="pl-PL" sz="2000" dirty="0">
                <a:solidFill>
                  <a:srgbClr val="000000"/>
                </a:solidFill>
                <a:effectLst/>
                <a:latin typeface="Calibri" panose="020F0502020204030204" pitchFamily="34" charset="0"/>
                <a:ea typeface="Times New Roman" panose="02020603050405020304" pitchFamily="18" charset="0"/>
              </a:rPr>
            </a:br>
            <a:r>
              <a:rPr lang="pl-PL" sz="2000" dirty="0">
                <a:solidFill>
                  <a:srgbClr val="000000"/>
                </a:solidFill>
                <a:effectLst/>
                <a:latin typeface="Calibri" panose="020F0502020204030204" pitchFamily="34" charset="0"/>
                <a:ea typeface="Times New Roman" panose="02020603050405020304" pitchFamily="18" charset="0"/>
              </a:rPr>
              <a:t>w nich dzieci,</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zapewnianie opieki i wychowania dzieciom całkowicie lub częściowo pozbawionym opieki rodziców, a także tworzenie i wdrażanie programów pomocy dziecku i rodzinie,</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nadzór nad placówkami opiekuńczo - wychowawczymi,</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współpraca z sądem rodzinnym w sprawach dotyczących opieki i wychowania dzieci pozbawionych całkowicie lub częściowo opieki rodzicielskiej,</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pokrywanie</a:t>
            </a:r>
            <a:r>
              <a:rPr lang="pl-PL" sz="2000" spc="30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kosztów</a:t>
            </a:r>
            <a:r>
              <a:rPr lang="pl-PL" sz="2000" spc="32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utrzymania</a:t>
            </a:r>
            <a:r>
              <a:rPr lang="pl-PL" sz="2000" spc="30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dzieci</a:t>
            </a:r>
            <a:r>
              <a:rPr lang="pl-PL" sz="2000" spc="31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z</a:t>
            </a:r>
            <a:r>
              <a:rPr lang="pl-PL" sz="2000" spc="3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terenu</a:t>
            </a:r>
            <a:r>
              <a:rPr lang="pl-PL" sz="2000" spc="3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powiatu,</a:t>
            </a:r>
            <a:r>
              <a:rPr lang="pl-PL" sz="2000" spc="3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umieszczonych w placówkach opiekuńczo – wychowawczych i w rodzinach zastępczych, również na terenie innego powiatu,</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realizacja zadań wynikających z rządowych i samorządowych programów pomocy społecznej, mających na celu ochronę poziomu życia osób, rodzin i grup społecznych oraz rozwoju specjalistycznego wsparcia w zakresie pieczy zastępczej oraz przeciwdziałania przemocy w rodzinie,</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endParaRPr lang="pl-PL" sz="2000" dirty="0">
              <a:effectLst/>
              <a:latin typeface="Times New Roman" panose="02020603050405020304" pitchFamily="18" charset="0"/>
              <a:ea typeface="Times New Roman" panose="02020603050405020304" pitchFamily="18" charset="0"/>
            </a:endParaRPr>
          </a:p>
        </p:txBody>
      </p:sp>
      <p:pic>
        <p:nvPicPr>
          <p:cNvPr id="9" name="Grafika 8">
            <a:extLst>
              <a:ext uri="{FF2B5EF4-FFF2-40B4-BE49-F238E27FC236}">
                <a16:creationId xmlns:a16="http://schemas.microsoft.com/office/drawing/2014/main" id="{3654B046-DD34-B934-47B6-AEBEF686D6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2400" y="237443"/>
            <a:ext cx="3163923" cy="947719"/>
          </a:xfrm>
          <a:prstGeom prst="rect">
            <a:avLst/>
          </a:prstGeom>
        </p:spPr>
      </p:pic>
      <p:pic>
        <p:nvPicPr>
          <p:cNvPr id="10" name="Obraz 9">
            <a:extLst>
              <a:ext uri="{FF2B5EF4-FFF2-40B4-BE49-F238E27FC236}">
                <a16:creationId xmlns:a16="http://schemas.microsoft.com/office/drawing/2014/main" id="{3B5D6A9A-6F5E-99F0-DB75-03DB9BEAF7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1" name="Obraz 10">
            <a:extLst>
              <a:ext uri="{FF2B5EF4-FFF2-40B4-BE49-F238E27FC236}">
                <a16:creationId xmlns:a16="http://schemas.microsoft.com/office/drawing/2014/main" id="{533ED7C4-6787-7D65-D77B-B6DEE468C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12" name="Freeform 4">
            <a:extLst>
              <a:ext uri="{FF2B5EF4-FFF2-40B4-BE49-F238E27FC236}">
                <a16:creationId xmlns:a16="http://schemas.microsoft.com/office/drawing/2014/main" id="{903E8AE4-FEC9-4419-8CA7-58D2485F30E3}"/>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6"/>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12071910" y="5981700"/>
            <a:ext cx="5714214" cy="4305300"/>
            <a:chOff x="0" y="0"/>
            <a:chExt cx="5580380" cy="5052060"/>
          </a:xfrm>
        </p:grpSpPr>
        <p:sp>
          <p:nvSpPr>
            <p:cNvPr id="7" name="Freeform 7"/>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2"/>
              <a:stretch>
                <a:fillRect l="-18007" r="-18007"/>
              </a:stretch>
            </a:blipFill>
          </p:spPr>
        </p:sp>
      </p:grpSp>
      <p:sp>
        <p:nvSpPr>
          <p:cNvPr id="9" name="pole tekstowe 8">
            <a:extLst>
              <a:ext uri="{FF2B5EF4-FFF2-40B4-BE49-F238E27FC236}">
                <a16:creationId xmlns:a16="http://schemas.microsoft.com/office/drawing/2014/main" id="{63DE0753-B880-62CA-2837-AD79E5417A2C}"/>
              </a:ext>
            </a:extLst>
          </p:cNvPr>
          <p:cNvSpPr txBox="1"/>
          <p:nvPr/>
        </p:nvSpPr>
        <p:spPr>
          <a:xfrm>
            <a:off x="2438400" y="1181100"/>
            <a:ext cx="13030200" cy="5724644"/>
          </a:xfrm>
          <a:prstGeom prst="rect">
            <a:avLst/>
          </a:prstGeom>
          <a:noFill/>
        </p:spPr>
        <p:txBody>
          <a:bodyPr wrap="square">
            <a:spAutoFit/>
          </a:bodyPr>
          <a:lstStyle/>
          <a:p>
            <a:r>
              <a:rPr lang="pl-PL" sz="2800" b="1" i="1" dirty="0">
                <a:solidFill>
                  <a:srgbClr val="000000"/>
                </a:solidFill>
                <a:effectLst/>
                <a:latin typeface="Calibri" panose="020F0502020204030204" pitchFamily="34" charset="0"/>
                <a:ea typeface="Times New Roman" panose="02020603050405020304" pitchFamily="18" charset="0"/>
              </a:rPr>
              <a:t>Do</a:t>
            </a:r>
            <a:r>
              <a:rPr lang="pl-PL" sz="2800" b="1" i="1" spc="-2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zadań</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PCPR</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wymienionych</a:t>
            </a:r>
            <a:r>
              <a:rPr lang="pl-PL" sz="2800" b="1" i="1" spc="28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ww.</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aktach</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prawnych</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spc="-10" dirty="0">
                <a:solidFill>
                  <a:srgbClr val="000000"/>
                </a:solidFill>
                <a:effectLst/>
                <a:latin typeface="Calibri" panose="020F0502020204030204" pitchFamily="34" charset="0"/>
                <a:ea typeface="Times New Roman" panose="02020603050405020304" pitchFamily="18" charset="0"/>
              </a:rPr>
              <a:t>należą:</a:t>
            </a:r>
            <a:endParaRPr lang="pl-PL" sz="2800" b="1" i="1" spc="-10" dirty="0">
              <a:latin typeface="Times New Roman" panose="02020603050405020304" pitchFamily="18" charset="0"/>
              <a:ea typeface="Times New Roman" panose="02020603050405020304" pitchFamily="18" charset="0"/>
            </a:endParaRPr>
          </a:p>
          <a:p>
            <a:endParaRPr lang="pl-PL"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opracowywanie i realizacja, zgodnych z powiatową strategią dotyczącą</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rozwiązywania problemów społecznych, powiatowych programów działań na rzecz osób niepełnosprawnych w zakresie:</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rehabilitacji</a:t>
            </a:r>
            <a:r>
              <a:rPr lang="pl-PL" sz="2000" spc="-25"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społecznej,</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rehabilitacji</a:t>
            </a:r>
            <a:r>
              <a:rPr lang="pl-PL" sz="2000" spc="-25"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zawodowej,</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przestrzegania</a:t>
            </a:r>
            <a:r>
              <a:rPr lang="pl-PL" sz="2000" spc="-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praw</a:t>
            </a:r>
            <a:r>
              <a:rPr lang="pl-PL" sz="2000" spc="-1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osób</a:t>
            </a:r>
            <a:r>
              <a:rPr lang="pl-PL" sz="2000" spc="-5"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niepełnosprawnych,</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spc="-10" dirty="0">
                <a:solidFill>
                  <a:srgbClr val="000000"/>
                </a:solidFill>
                <a:effectLst/>
                <a:latin typeface="Calibri" panose="020F0502020204030204" pitchFamily="34" charset="0"/>
                <a:ea typeface="Times New Roman" panose="02020603050405020304" pitchFamily="18" charset="0"/>
              </a:rPr>
              <a:t>udzielenie</a:t>
            </a:r>
            <a:r>
              <a:rPr lang="pl-PL" sz="2000"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dotacji</a:t>
            </a:r>
            <a:r>
              <a:rPr lang="pl-PL" sz="2000"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osobom</a:t>
            </a:r>
            <a:r>
              <a:rPr lang="pl-PL" sz="2000"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niepełnosprawnym</a:t>
            </a:r>
            <a:r>
              <a:rPr lang="pl-PL" sz="2000" dirty="0">
                <a:solidFill>
                  <a:srgbClr val="000000"/>
                </a:solidFill>
                <a:effectLst/>
                <a:latin typeface="Calibri" panose="020F0502020204030204" pitchFamily="34" charset="0"/>
                <a:ea typeface="Times New Roman" panose="02020603050405020304" pitchFamily="18" charset="0"/>
              </a:rPr>
              <a:t> </a:t>
            </a:r>
            <a:r>
              <a:rPr lang="pl-PL" sz="2000" spc="-30" dirty="0">
                <a:solidFill>
                  <a:srgbClr val="000000"/>
                </a:solidFill>
                <a:effectLst/>
                <a:latin typeface="Calibri" panose="020F0502020204030204" pitchFamily="34" charset="0"/>
                <a:ea typeface="Times New Roman" panose="02020603050405020304" pitchFamily="18" charset="0"/>
              </a:rPr>
              <a:t>na</a:t>
            </a:r>
            <a:r>
              <a:rPr lang="pl-PL" sz="2000"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rozpoczęcie</a:t>
            </a:r>
            <a:r>
              <a:rPr lang="pl-PL" sz="2000"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działalności gospodarczej,</a:t>
            </a:r>
            <a:endParaRPr lang="pl-PL" sz="2000" dirty="0">
              <a:effectLst/>
              <a:latin typeface="Times New Roman" panose="02020603050405020304" pitchFamily="18" charset="0"/>
              <a:ea typeface="Times New Roman" panose="02020603050405020304" pitchFamily="18" charset="0"/>
            </a:endParaRPr>
          </a:p>
          <a:p>
            <a:pPr marL="457200" indent="-228600"/>
            <a:r>
              <a:rPr lang="pl-PL" sz="2000" dirty="0">
                <a:solidFill>
                  <a:srgbClr val="000000"/>
                </a:solidFill>
                <a:effectLst/>
                <a:latin typeface="Calibri" panose="020F0502020204030204" pitchFamily="34" charset="0"/>
                <a:ea typeface="Times New Roman" panose="02020603050405020304" pitchFamily="18" charset="0"/>
              </a:rPr>
              <a:t>dofinansowania</a:t>
            </a:r>
            <a:r>
              <a:rPr lang="pl-PL" sz="2000" spc="-20" dirty="0">
                <a:solidFill>
                  <a:srgbClr val="000000"/>
                </a:solidFill>
                <a:effectLst/>
                <a:latin typeface="Calibri" panose="020F0502020204030204" pitchFamily="34" charset="0"/>
                <a:ea typeface="Times New Roman" panose="02020603050405020304" pitchFamily="18" charset="0"/>
              </a:rPr>
              <a:t> </a:t>
            </a:r>
            <a:r>
              <a:rPr lang="pl-PL" sz="2000" spc="-25" dirty="0">
                <a:solidFill>
                  <a:srgbClr val="000000"/>
                </a:solidFill>
                <a:effectLst/>
                <a:latin typeface="Calibri" panose="020F0502020204030204" pitchFamily="34" charset="0"/>
                <a:ea typeface="Times New Roman" panose="02020603050405020304" pitchFamily="18" charset="0"/>
              </a:rPr>
              <a:t>do:</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uczestnictwa osób niepełnosprawnych i ich opiekunów w turnusach rehabilitacyjnych, sportu, kultury, rekreacji i turystyki osób</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spc="-10" dirty="0">
                <a:solidFill>
                  <a:srgbClr val="000000"/>
                </a:solidFill>
                <a:effectLst/>
                <a:latin typeface="Calibri" panose="020F0502020204030204" pitchFamily="34" charset="0"/>
                <a:ea typeface="Times New Roman" panose="02020603050405020304" pitchFamily="18" charset="0"/>
              </a:rPr>
              <a:t>niepełnosprawnych,</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zaopatrzenie w sprzęt rehabilitacyjny, przedmioty ortopedyczne i środki pomocnicze przyznawane osobom niepełnosprawnym na podstawie odrębnych </a:t>
            </a:r>
            <a:r>
              <a:rPr lang="pl-PL" sz="2000" spc="-10" dirty="0">
                <a:solidFill>
                  <a:srgbClr val="000000"/>
                </a:solidFill>
                <a:effectLst/>
                <a:latin typeface="Calibri" panose="020F0502020204030204" pitchFamily="34" charset="0"/>
                <a:ea typeface="Times New Roman" panose="02020603050405020304" pitchFamily="18" charset="0"/>
              </a:rPr>
              <a:t>przepisów,</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likwidacji</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barier</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architektonicznych,</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w</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komunikowaniu</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się</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technicznych</a:t>
            </a:r>
            <a:r>
              <a:rPr lang="pl-PL" sz="2000" spc="20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w związku z indywidualnymi potrzebami osób niepełnosprawnych.</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podejmowanie</a:t>
            </a:r>
            <a:r>
              <a:rPr lang="pl-PL" sz="2000" spc="-2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działań</a:t>
            </a:r>
            <a:r>
              <a:rPr lang="pl-PL" sz="2000" spc="-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zmierzających</a:t>
            </a:r>
            <a:r>
              <a:rPr lang="pl-PL" sz="2000" spc="-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do</a:t>
            </a:r>
            <a:r>
              <a:rPr lang="pl-PL" sz="2000" spc="-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ograniczenia</a:t>
            </a:r>
            <a:r>
              <a:rPr lang="pl-PL" sz="2000" spc="-10"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skutków</a:t>
            </a:r>
            <a:r>
              <a:rPr lang="pl-PL" sz="2000" spc="-10" dirty="0">
                <a:solidFill>
                  <a:srgbClr val="000000"/>
                </a:solidFill>
                <a:effectLst/>
                <a:latin typeface="Calibri" panose="020F0502020204030204" pitchFamily="34" charset="0"/>
                <a:ea typeface="Times New Roman" panose="02020603050405020304" pitchFamily="18" charset="0"/>
              </a:rPr>
              <a:t> niepełnosprawności,</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współpraca z organizacjami pozarządowymi i fundacjami działającymi na rzecz osób niepełnosprawnych w zakresie rehabilitacji społecznej tych osób.</a:t>
            </a:r>
            <a:endParaRPr lang="pl-PL" sz="2000" dirty="0">
              <a:effectLst/>
              <a:latin typeface="Times New Roman" panose="02020603050405020304" pitchFamily="18" charset="0"/>
              <a:ea typeface="Times New Roman" panose="02020603050405020304" pitchFamily="18" charset="0"/>
            </a:endParaRPr>
          </a:p>
        </p:txBody>
      </p:sp>
      <p:pic>
        <p:nvPicPr>
          <p:cNvPr id="11" name="Grafika 10">
            <a:extLst>
              <a:ext uri="{FF2B5EF4-FFF2-40B4-BE49-F238E27FC236}">
                <a16:creationId xmlns:a16="http://schemas.microsoft.com/office/drawing/2014/main" id="{0EF8B645-530C-7E5F-0E15-462D8F7CB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237443"/>
            <a:ext cx="3163923" cy="947719"/>
          </a:xfrm>
          <a:prstGeom prst="rect">
            <a:avLst/>
          </a:prstGeom>
        </p:spPr>
      </p:pic>
      <p:pic>
        <p:nvPicPr>
          <p:cNvPr id="12" name="Obraz 11">
            <a:extLst>
              <a:ext uri="{FF2B5EF4-FFF2-40B4-BE49-F238E27FC236}">
                <a16:creationId xmlns:a16="http://schemas.microsoft.com/office/drawing/2014/main" id="{ED309326-8057-8EB2-68F4-D82709599C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3" name="Obraz 12">
            <a:extLst>
              <a:ext uri="{FF2B5EF4-FFF2-40B4-BE49-F238E27FC236}">
                <a16:creationId xmlns:a16="http://schemas.microsoft.com/office/drawing/2014/main" id="{D494084A-7555-7DF0-2FDB-486E6CEDF8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14" name="Freeform 4">
            <a:extLst>
              <a:ext uri="{FF2B5EF4-FFF2-40B4-BE49-F238E27FC236}">
                <a16:creationId xmlns:a16="http://schemas.microsoft.com/office/drawing/2014/main" id="{3A05F314-0F02-ABFD-6A9B-717FF60A8DAF}"/>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7"/>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C5AD9E98-486E-3AA3-9856-210909A44128}"/>
              </a:ext>
            </a:extLst>
          </p:cNvPr>
          <p:cNvSpPr txBox="1"/>
          <p:nvPr/>
        </p:nvSpPr>
        <p:spPr>
          <a:xfrm>
            <a:off x="1143000" y="1335286"/>
            <a:ext cx="16002000" cy="7694414"/>
          </a:xfrm>
          <a:prstGeom prst="rect">
            <a:avLst/>
          </a:prstGeom>
          <a:noFill/>
        </p:spPr>
        <p:txBody>
          <a:bodyPr wrap="square" rtlCol="0">
            <a:spAutoFit/>
          </a:bodyPr>
          <a:lstStyle/>
          <a:p>
            <a:pPr algn="ctr"/>
            <a:r>
              <a:rPr lang="pl-PL" sz="2800" b="1" i="1" dirty="0">
                <a:effectLst/>
                <a:latin typeface="Calibri" panose="020F0502020204030204" pitchFamily="34" charset="0"/>
                <a:ea typeface="Calibri" panose="020F0502020204030204" pitchFamily="34" charset="0"/>
                <a:cs typeface="Calibri" panose="020F0502020204030204" pitchFamily="34" charset="0"/>
              </a:rPr>
              <a:t>Czym jest psyche i czy dotyczy wszystkich sfer psychiki człowieka?</a:t>
            </a:r>
          </a:p>
          <a:p>
            <a:pPr algn="ctr"/>
            <a:endParaRPr lang="pl-PL" sz="2600" b="1" i="1" dirty="0">
              <a:effectLst/>
              <a:latin typeface="Calibri" panose="020F0502020204030204" pitchFamily="34" charset="0"/>
              <a:ea typeface="Calibri" panose="020F0502020204030204" pitchFamily="34" charset="0"/>
              <a:cs typeface="Calibri" panose="020F0502020204030204" pitchFamily="34" charset="0"/>
            </a:endParaRPr>
          </a:p>
          <a:p>
            <a:pPr algn="just"/>
            <a:r>
              <a:rPr lang="pl-PL" sz="2600" b="0" dirty="0">
                <a:effectLst/>
                <a:latin typeface="Calibri" panose="020F0502020204030204" pitchFamily="34" charset="0"/>
                <a:ea typeface="Calibri" panose="020F0502020204030204" pitchFamily="34" charset="0"/>
                <a:cs typeface="Calibri" panose="020F0502020204030204" pitchFamily="34" charset="0"/>
              </a:rPr>
              <a:t>Pojęcie wywodzi się ze starożytnej greki, gdzie oznaczało duszę jako jeden z dwóch, obok ciała, elementów, z których składał się człowiek. </a:t>
            </a:r>
            <a:r>
              <a:rPr lang="pl-PL" sz="2600" b="1" dirty="0">
                <a:latin typeface="Calibri" panose="020F0502020204030204" pitchFamily="34" charset="0"/>
                <a:ea typeface="Calibri" panose="020F0502020204030204" pitchFamily="34" charset="0"/>
                <a:cs typeface="Calibri" panose="020F0502020204030204" pitchFamily="34" charset="0"/>
              </a:rPr>
              <a:t>Psyche </a:t>
            </a:r>
            <a:r>
              <a:rPr lang="pl-PL" sz="2600" b="0" dirty="0">
                <a:effectLst/>
                <a:latin typeface="Calibri" panose="020F0502020204030204" pitchFamily="34" charset="0"/>
                <a:ea typeface="Calibri" panose="020F0502020204030204" pitchFamily="34" charset="0"/>
                <a:cs typeface="Calibri" panose="020F0502020204030204" pitchFamily="34" charset="0"/>
              </a:rPr>
              <a:t>oznaczało duchowy, niematerialny aspekt człowieka. Pojęcie </a:t>
            </a:r>
            <a:r>
              <a:rPr lang="pl-PL" sz="2600" b="1" dirty="0">
                <a:latin typeface="Calibri" panose="020F0502020204030204" pitchFamily="34" charset="0"/>
                <a:ea typeface="Calibri" panose="020F0502020204030204" pitchFamily="34" charset="0"/>
                <a:cs typeface="Calibri" panose="020F0502020204030204" pitchFamily="34" charset="0"/>
              </a:rPr>
              <a:t>psyche </a:t>
            </a:r>
            <a:r>
              <a:rPr lang="pl-PL" sz="2600" b="0" dirty="0">
                <a:effectLst/>
                <a:latin typeface="Calibri" panose="020F0502020204030204" pitchFamily="34" charset="0"/>
                <a:ea typeface="Calibri" panose="020F0502020204030204" pitchFamily="34" charset="0"/>
                <a:cs typeface="Calibri" panose="020F0502020204030204" pitchFamily="34" charset="0"/>
              </a:rPr>
              <a:t>z biegiem czasu ewoluowało i zmieniało znaczenie.</a:t>
            </a:r>
          </a:p>
          <a:p>
            <a:r>
              <a:rPr lang="pl-PL" sz="2600" b="0" dirty="0">
                <a:effectLst/>
                <a:latin typeface="Calibri" panose="020F0502020204030204" pitchFamily="34" charset="0"/>
                <a:ea typeface="Calibri" panose="020F0502020204030204" pitchFamily="34" charset="0"/>
                <a:cs typeface="Calibri" panose="020F0502020204030204" pitchFamily="34" charset="0"/>
              </a:rPr>
              <a:t>  </a:t>
            </a:r>
            <a:endParaRPr lang="pl-PL" sz="2600" dirty="0">
              <a:latin typeface="Calibri" panose="020F0502020204030204" pitchFamily="34" charset="0"/>
              <a:ea typeface="Calibri" panose="020F0502020204030204" pitchFamily="34" charset="0"/>
              <a:cs typeface="Calibri" panose="020F0502020204030204" pitchFamily="34" charset="0"/>
            </a:endParaRPr>
          </a:p>
          <a:p>
            <a:pPr algn="ctr"/>
            <a:r>
              <a:rPr lang="pl-PL" sz="2800" b="1" i="1" dirty="0">
                <a:latin typeface="Calibri" panose="020F0502020204030204" pitchFamily="34" charset="0"/>
                <a:ea typeface="Calibri" panose="020F0502020204030204" pitchFamily="34" charset="0"/>
                <a:cs typeface="Calibri" panose="020F0502020204030204" pitchFamily="34" charset="0"/>
              </a:rPr>
              <a:t>Psyche a psychika człowieka – czy jest jakaś różnica? </a:t>
            </a:r>
            <a:r>
              <a:rPr lang="pl-PL" sz="2800" b="1" i="1" dirty="0">
                <a:effectLst/>
                <a:latin typeface="Calibri" panose="020F0502020204030204" pitchFamily="34" charset="0"/>
                <a:ea typeface="Calibri" panose="020F0502020204030204" pitchFamily="34" charset="0"/>
                <a:cs typeface="Calibri" panose="020F0502020204030204" pitchFamily="34" charset="0"/>
              </a:rPr>
              <a:t> </a:t>
            </a:r>
          </a:p>
          <a:p>
            <a:pPr algn="ctr"/>
            <a:endParaRPr lang="pl-PL" sz="2600" b="1" i="1" dirty="0">
              <a:latin typeface="Calibri" panose="020F0502020204030204" pitchFamily="34" charset="0"/>
              <a:ea typeface="Calibri" panose="020F0502020204030204" pitchFamily="34" charset="0"/>
              <a:cs typeface="Calibri" panose="020F0502020204030204" pitchFamily="34" charset="0"/>
            </a:endParaRPr>
          </a:p>
          <a:p>
            <a:pPr algn="just"/>
            <a:r>
              <a:rPr lang="pl-PL" sz="2600" b="0" dirty="0">
                <a:effectLst/>
                <a:latin typeface="Calibri" panose="020F0502020204030204" pitchFamily="34" charset="0"/>
                <a:ea typeface="Calibri" panose="020F0502020204030204" pitchFamily="34" charset="0"/>
                <a:cs typeface="Calibri" panose="020F0502020204030204" pitchFamily="34" charset="0"/>
              </a:rPr>
              <a:t>Pojęcie psyche było początkowo utożsamiane wyłącznie z niematerialną duszą, a zatem miało bardzo wąskie znaczenie. Wraz z rozwojem myśli psychologicznej zaczęło być postrzegane szerzej. Współcześnie </a:t>
            </a:r>
            <a:r>
              <a:rPr lang="pl-PL" sz="2600" b="1" dirty="0">
                <a:latin typeface="Calibri" panose="020F0502020204030204" pitchFamily="34" charset="0"/>
                <a:ea typeface="Calibri" panose="020F0502020204030204" pitchFamily="34" charset="0"/>
                <a:cs typeface="Calibri" panose="020F0502020204030204" pitchFamily="34" charset="0"/>
              </a:rPr>
              <a:t>psychika człowieka jest definiowana jako całokształt dyspozycji, mechanizmów i cech psychicznych związanych z emocjami, intelektem, predyspozycjami i doświadczeniem życiowym</a:t>
            </a:r>
            <a:r>
              <a:rPr lang="pl-PL" sz="2600" b="0" dirty="0">
                <a:effectLst/>
                <a:latin typeface="Calibri" panose="020F0502020204030204" pitchFamily="34" charset="0"/>
                <a:ea typeface="Calibri" panose="020F0502020204030204" pitchFamily="34" charset="0"/>
                <a:cs typeface="Calibri" panose="020F0502020204030204" pitchFamily="34" charset="0"/>
              </a:rPr>
              <a:t>. Psychologia, której przedmiotem badania jest </a:t>
            </a:r>
            <a:r>
              <a:rPr lang="pl-PL" sz="2600" b="1" dirty="0">
                <a:latin typeface="Calibri" panose="020F0502020204030204" pitchFamily="34" charset="0"/>
                <a:ea typeface="Calibri" panose="020F0502020204030204" pitchFamily="34" charset="0"/>
                <a:cs typeface="Calibri" panose="020F0502020204030204" pitchFamily="34" charset="0"/>
              </a:rPr>
              <a:t>psychika </a:t>
            </a:r>
            <a:r>
              <a:rPr lang="pl-PL" sz="2600" b="0" dirty="0">
                <a:effectLst/>
                <a:latin typeface="Calibri" panose="020F0502020204030204" pitchFamily="34" charset="0"/>
                <a:ea typeface="Calibri" panose="020F0502020204030204" pitchFamily="34" charset="0"/>
                <a:cs typeface="Calibri" panose="020F0502020204030204" pitchFamily="34" charset="0"/>
              </a:rPr>
              <a:t>człowieka, przedstawia różne jej ujęcia jako obiektywne poznawalne zachowanie się (behawioryzm), ogół świadomych </a:t>
            </a:r>
            <a:br>
              <a:rPr lang="pl-PL" sz="2600" b="0" dirty="0">
                <a:effectLst/>
                <a:latin typeface="Calibri" panose="020F0502020204030204" pitchFamily="34" charset="0"/>
                <a:ea typeface="Calibri" panose="020F0502020204030204" pitchFamily="34" charset="0"/>
                <a:cs typeface="Calibri" panose="020F0502020204030204" pitchFamily="34" charset="0"/>
              </a:rPr>
            </a:br>
            <a:r>
              <a:rPr lang="pl-PL" sz="2600" b="0" dirty="0">
                <a:effectLst/>
                <a:latin typeface="Calibri" panose="020F0502020204030204" pitchFamily="34" charset="0"/>
                <a:ea typeface="Calibri" panose="020F0502020204030204" pitchFamily="34" charset="0"/>
                <a:cs typeface="Calibri" panose="020F0502020204030204" pitchFamily="34" charset="0"/>
              </a:rPr>
              <a:t>i nieświadomych procesów psychicznych.  </a:t>
            </a:r>
            <a:endParaRPr lang="pl-PL" sz="2600" dirty="0">
              <a:latin typeface="Calibri" panose="020F0502020204030204" pitchFamily="34" charset="0"/>
              <a:ea typeface="Calibri" panose="020F0502020204030204" pitchFamily="34" charset="0"/>
              <a:cs typeface="Calibri" panose="020F0502020204030204" pitchFamily="34" charset="0"/>
            </a:endParaRPr>
          </a:p>
          <a:p>
            <a:pPr algn="just"/>
            <a:r>
              <a:rPr lang="pl-PL" sz="2600" b="0" dirty="0">
                <a:effectLst/>
                <a:latin typeface="Calibri" panose="020F0502020204030204" pitchFamily="34" charset="0"/>
                <a:ea typeface="Calibri" panose="020F0502020204030204" pitchFamily="34" charset="0"/>
                <a:cs typeface="Calibri" panose="020F0502020204030204" pitchFamily="34" charset="0"/>
              </a:rPr>
              <a:t>Współczesna </a:t>
            </a:r>
            <a:r>
              <a:rPr lang="pl-PL" sz="2600" b="1" dirty="0">
                <a:latin typeface="Calibri" panose="020F0502020204030204" pitchFamily="34" charset="0"/>
                <a:ea typeface="Calibri" panose="020F0502020204030204" pitchFamily="34" charset="0"/>
                <a:cs typeface="Calibri" panose="020F0502020204030204" pitchFamily="34" charset="0"/>
              </a:rPr>
              <a:t>psychika </a:t>
            </a:r>
            <a:r>
              <a:rPr lang="pl-PL" sz="2600" b="0" dirty="0">
                <a:effectLst/>
                <a:latin typeface="Calibri" panose="020F0502020204030204" pitchFamily="34" charset="0"/>
                <a:ea typeface="Calibri" panose="020F0502020204030204" pitchFamily="34" charset="0"/>
                <a:cs typeface="Calibri" panose="020F0502020204030204" pitchFamily="34" charset="0"/>
              </a:rPr>
              <a:t>jest pojęciem szerszym od starożytnej </a:t>
            </a:r>
            <a:r>
              <a:rPr lang="pl-PL" sz="2600" b="1" dirty="0">
                <a:latin typeface="Calibri" panose="020F0502020204030204" pitchFamily="34" charset="0"/>
                <a:ea typeface="Calibri" panose="020F0502020204030204" pitchFamily="34" charset="0"/>
                <a:cs typeface="Calibri" panose="020F0502020204030204" pitchFamily="34" charset="0"/>
              </a:rPr>
              <a:t>psyche</a:t>
            </a:r>
            <a:r>
              <a:rPr lang="pl-PL" sz="2600" b="0" dirty="0">
                <a:effectLst/>
                <a:latin typeface="Calibri" panose="020F0502020204030204" pitchFamily="34" charset="0"/>
                <a:ea typeface="Calibri" panose="020F0502020204030204" pitchFamily="34" charset="0"/>
                <a:cs typeface="Calibri" panose="020F0502020204030204" pitchFamily="34" charset="0"/>
              </a:rPr>
              <a:t>. Czasami terminy te stosowane są wymiennie </a:t>
            </a:r>
            <a:br>
              <a:rPr lang="pl-PL" sz="2600" b="0" dirty="0">
                <a:effectLst/>
                <a:latin typeface="Calibri" panose="020F0502020204030204" pitchFamily="34" charset="0"/>
                <a:ea typeface="Calibri" panose="020F0502020204030204" pitchFamily="34" charset="0"/>
                <a:cs typeface="Calibri" panose="020F0502020204030204" pitchFamily="34" charset="0"/>
              </a:rPr>
            </a:br>
            <a:r>
              <a:rPr lang="pl-PL" sz="2600" b="0" dirty="0">
                <a:effectLst/>
                <a:latin typeface="Calibri" panose="020F0502020204030204" pitchFamily="34" charset="0"/>
                <a:ea typeface="Calibri" panose="020F0502020204030204" pitchFamily="34" charset="0"/>
                <a:cs typeface="Calibri" panose="020F0502020204030204" pitchFamily="34" charset="0"/>
              </a:rPr>
              <a:t>i odnoszą się do aktualnej definicji psychiki człowieka.  </a:t>
            </a:r>
            <a:endParaRPr lang="pl-PL" sz="2600" dirty="0">
              <a:latin typeface="Calibri" panose="020F0502020204030204" pitchFamily="34" charset="0"/>
              <a:ea typeface="Calibri" panose="020F0502020204030204" pitchFamily="34" charset="0"/>
              <a:cs typeface="Calibri" panose="020F0502020204030204" pitchFamily="34" charset="0"/>
            </a:endParaRPr>
          </a:p>
          <a:p>
            <a:pPr algn="just"/>
            <a:r>
              <a:rPr lang="pl-PL" sz="2600" b="1" dirty="0">
                <a:latin typeface="Calibri" panose="020F0502020204030204" pitchFamily="34" charset="0"/>
                <a:ea typeface="Calibri" panose="020F0502020204030204" pitchFamily="34" charset="0"/>
                <a:cs typeface="Calibri" panose="020F0502020204030204" pitchFamily="34" charset="0"/>
              </a:rPr>
              <a:t>Psychika </a:t>
            </a:r>
            <a:r>
              <a:rPr lang="pl-PL" sz="2600" b="0" dirty="0">
                <a:effectLst/>
                <a:latin typeface="Calibri" panose="020F0502020204030204" pitchFamily="34" charset="0"/>
                <a:ea typeface="Calibri" panose="020F0502020204030204" pitchFamily="34" charset="0"/>
                <a:cs typeface="Calibri" panose="020F0502020204030204" pitchFamily="34" charset="0"/>
              </a:rPr>
              <a:t>od starożytności jest stałym obiektem zainteresowania filozofów, lekarzy i naukowców, którzy nie tylko poznają mechanizmy jej działania, ale również analizują jej zaburzenia, przyczyny ich powstawania, leczenia i przede wszystkim zapobiegania.</a:t>
            </a:r>
            <a:endParaRPr lang="pl-PL" sz="2600" dirty="0">
              <a:latin typeface="Calibri" panose="020F0502020204030204" pitchFamily="34" charset="0"/>
              <a:ea typeface="Calibri" panose="020F0502020204030204" pitchFamily="34" charset="0"/>
              <a:cs typeface="Calibri" panose="020F0502020204030204" pitchFamily="34" charset="0"/>
            </a:endParaRPr>
          </a:p>
        </p:txBody>
      </p:sp>
      <p:sp>
        <p:nvSpPr>
          <p:cNvPr id="2" name="Freeform 4">
            <a:extLst>
              <a:ext uri="{FF2B5EF4-FFF2-40B4-BE49-F238E27FC236}">
                <a16:creationId xmlns:a16="http://schemas.microsoft.com/office/drawing/2014/main" id="{1313AF38-C437-FA31-6C27-DAFF4FECCCF3}"/>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2"/>
            <a:stretch>
              <a:fillRect/>
            </a:stretch>
          </a:blipFill>
        </p:spPr>
      </p:sp>
      <p:pic>
        <p:nvPicPr>
          <p:cNvPr id="3" name="Grafika 2">
            <a:extLst>
              <a:ext uri="{FF2B5EF4-FFF2-40B4-BE49-F238E27FC236}">
                <a16:creationId xmlns:a16="http://schemas.microsoft.com/office/drawing/2014/main" id="{BED8A09F-D264-9E7F-D45A-6963BC82FC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237443"/>
            <a:ext cx="3163923" cy="947719"/>
          </a:xfrm>
          <a:prstGeom prst="rect">
            <a:avLst/>
          </a:prstGeom>
        </p:spPr>
      </p:pic>
      <p:pic>
        <p:nvPicPr>
          <p:cNvPr id="4" name="Obraz 3">
            <a:extLst>
              <a:ext uri="{FF2B5EF4-FFF2-40B4-BE49-F238E27FC236}">
                <a16:creationId xmlns:a16="http://schemas.microsoft.com/office/drawing/2014/main" id="{D6BD7273-35CC-63CE-A770-6391CA180F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5" name="Obraz 4">
            <a:extLst>
              <a:ext uri="{FF2B5EF4-FFF2-40B4-BE49-F238E27FC236}">
                <a16:creationId xmlns:a16="http://schemas.microsoft.com/office/drawing/2014/main" id="{8B344B6F-CCA1-9A35-C221-4261A26A2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extLst>
      <p:ext uri="{BB962C8B-B14F-4D97-AF65-F5344CB8AC3E}">
        <p14:creationId xmlns:p14="http://schemas.microsoft.com/office/powerpoint/2010/main" val="429483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13411200" y="5829300"/>
            <a:ext cx="4354619" cy="3429000"/>
          </a:xfrm>
          <a:custGeom>
            <a:avLst/>
            <a:gdLst/>
            <a:ahLst/>
            <a:cxnLst/>
            <a:rect l="l" t="t" r="r" b="b"/>
            <a:pathLst>
              <a:path w="4728283" h="3662270">
                <a:moveTo>
                  <a:pt x="0" y="0"/>
                </a:moveTo>
                <a:lnTo>
                  <a:pt x="4728284" y="0"/>
                </a:lnTo>
                <a:lnTo>
                  <a:pt x="4728284" y="3662270"/>
                </a:lnTo>
                <a:lnTo>
                  <a:pt x="0" y="36622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pole tekstowe 10">
            <a:extLst>
              <a:ext uri="{FF2B5EF4-FFF2-40B4-BE49-F238E27FC236}">
                <a16:creationId xmlns:a16="http://schemas.microsoft.com/office/drawing/2014/main" id="{4355C738-77E8-1F82-52FE-031517EA4F66}"/>
              </a:ext>
            </a:extLst>
          </p:cNvPr>
          <p:cNvSpPr txBox="1"/>
          <p:nvPr/>
        </p:nvSpPr>
        <p:spPr>
          <a:xfrm>
            <a:off x="2514600" y="1257300"/>
            <a:ext cx="11201400" cy="523220"/>
          </a:xfrm>
          <a:prstGeom prst="rect">
            <a:avLst/>
          </a:prstGeom>
          <a:noFill/>
        </p:spPr>
        <p:txBody>
          <a:bodyPr wrap="square">
            <a:spAutoFit/>
          </a:bodyPr>
          <a:lstStyle/>
          <a:p>
            <a:pPr lvl="0" algn="just"/>
            <a:r>
              <a:rPr lang="pl-PL" sz="2800" b="1" i="1" dirty="0">
                <a:solidFill>
                  <a:srgbClr val="000000"/>
                </a:solidFill>
                <a:effectLst/>
                <a:latin typeface="Calibri" panose="020F0502020204030204" pitchFamily="34" charset="0"/>
                <a:ea typeface="Times New Roman" panose="02020603050405020304" pitchFamily="18" charset="0"/>
              </a:rPr>
              <a:t>Do</a:t>
            </a:r>
            <a:r>
              <a:rPr lang="pl-PL" sz="2800" b="1" i="1" spc="-2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zadań</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PCPR</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wymienionych</a:t>
            </a:r>
            <a:r>
              <a:rPr lang="pl-PL" sz="2800" b="1" i="1" spc="28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ww.</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aktach</a:t>
            </a:r>
            <a:r>
              <a:rPr lang="pl-PL" sz="2800" b="1" i="1" spc="-10" dirty="0">
                <a:solidFill>
                  <a:srgbClr val="000000"/>
                </a:solidFill>
                <a:effectLst/>
                <a:latin typeface="Calibri" panose="020F0502020204030204" pitchFamily="34" charset="0"/>
                <a:ea typeface="Times New Roman" panose="02020603050405020304" pitchFamily="18" charset="0"/>
              </a:rPr>
              <a:t> </a:t>
            </a:r>
            <a:r>
              <a:rPr lang="pl-PL" sz="2800" b="1" i="1" dirty="0">
                <a:solidFill>
                  <a:srgbClr val="000000"/>
                </a:solidFill>
                <a:effectLst/>
                <a:latin typeface="Calibri" panose="020F0502020204030204" pitchFamily="34" charset="0"/>
                <a:ea typeface="Times New Roman" panose="02020603050405020304" pitchFamily="18" charset="0"/>
              </a:rPr>
              <a:t>prawnych</a:t>
            </a:r>
            <a:r>
              <a:rPr lang="pl-PL" sz="2800" b="1" i="1" spc="-5" dirty="0">
                <a:solidFill>
                  <a:srgbClr val="000000"/>
                </a:solidFill>
                <a:effectLst/>
                <a:latin typeface="Calibri" panose="020F0502020204030204" pitchFamily="34" charset="0"/>
                <a:ea typeface="Times New Roman" panose="02020603050405020304" pitchFamily="18" charset="0"/>
              </a:rPr>
              <a:t> </a:t>
            </a:r>
            <a:r>
              <a:rPr lang="pl-PL" sz="2800" b="1" i="1" spc="-10" dirty="0">
                <a:solidFill>
                  <a:srgbClr val="000000"/>
                </a:solidFill>
                <a:effectLst/>
                <a:latin typeface="Calibri" panose="020F0502020204030204" pitchFamily="34" charset="0"/>
                <a:ea typeface="Times New Roman" panose="02020603050405020304" pitchFamily="18" charset="0"/>
              </a:rPr>
              <a:t>należą:</a:t>
            </a:r>
            <a:endParaRPr lang="pl-PL" sz="2800" b="1" i="1" dirty="0">
              <a:effectLst/>
              <a:latin typeface="Times New Roman" panose="02020603050405020304" pitchFamily="18" charset="0"/>
              <a:ea typeface="Times New Roman" panose="02020603050405020304" pitchFamily="18" charset="0"/>
            </a:endParaRPr>
          </a:p>
        </p:txBody>
      </p:sp>
      <p:sp>
        <p:nvSpPr>
          <p:cNvPr id="13" name="pole tekstowe 12">
            <a:extLst>
              <a:ext uri="{FF2B5EF4-FFF2-40B4-BE49-F238E27FC236}">
                <a16:creationId xmlns:a16="http://schemas.microsoft.com/office/drawing/2014/main" id="{A9F94110-AEF7-B144-C663-DE1199BAD31C}"/>
              </a:ext>
            </a:extLst>
          </p:cNvPr>
          <p:cNvSpPr txBox="1"/>
          <p:nvPr/>
        </p:nvSpPr>
        <p:spPr>
          <a:xfrm>
            <a:off x="1219200" y="2019300"/>
            <a:ext cx="16611600" cy="1826910"/>
          </a:xfrm>
          <a:prstGeom prst="rect">
            <a:avLst/>
          </a:prstGeom>
          <a:noFill/>
        </p:spPr>
        <p:txBody>
          <a:bodyPr wrap="square">
            <a:spAutoFit/>
          </a:bodyPr>
          <a:lstStyle/>
          <a:p>
            <a:pPr algn="just">
              <a:lnSpc>
                <a:spcPct val="107000"/>
              </a:lnSpc>
              <a:spcAft>
                <a:spcPts val="800"/>
              </a:spcAf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Powiatowe Centrum Pomocy Rodzinie w Lęborku wdraża kompleksowe usługi społeczne wspierające funkcjonowanie systemu pieczy zastępczej na terenie powiatu lęborskiego.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Inicjatywy ukierunkowane są na realizację działań dotyczących zwiększenia dostępu do zinstytucjonalizowanych, spersonalizowanych i zintegrowanych usług społecznych, a także obejmują</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zakres</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wsparcia</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rodziny</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pieczy</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zastępczej,</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szczególności</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świadczonych w</a:t>
            </a:r>
            <a:r>
              <a:rPr lang="pl-PL" sz="2000" spc="10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lokalnej</a:t>
            </a:r>
            <a:r>
              <a:rPr lang="pl-PL" sz="2000" spc="1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społeczności,</a:t>
            </a:r>
            <a:r>
              <a:rPr lang="pl-PL" sz="2000" spc="1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pl-PL" sz="20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także</a:t>
            </a:r>
            <a:r>
              <a:rPr lang="pl-PL" sz="20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rozwój</a:t>
            </a:r>
            <a:r>
              <a:rPr lang="pl-PL" sz="2000" spc="10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usług</a:t>
            </a:r>
            <a:r>
              <a:rPr lang="pl-PL" sz="20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wspierających</a:t>
            </a:r>
            <a:r>
              <a:rPr lang="pl-PL" sz="2000" spc="10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osoby</a:t>
            </a:r>
            <a:r>
              <a:rPr lang="pl-PL" sz="2000" spc="8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objęte</a:t>
            </a:r>
            <a:r>
              <a:rPr lang="pl-PL" sz="20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pieczą</a:t>
            </a:r>
            <a:r>
              <a:rPr lang="pl-PL" sz="2000" spc="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zastępczą,  z</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uwzględnieniem</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diagnozy</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sytuacji</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problemowej,</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zasobów,</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potencjału,</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predyspozycji</a:t>
            </a:r>
            <a:r>
              <a:rPr lang="pl-PL" sz="2000" spc="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potrzeb</a:t>
            </a: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pole tekstowe 16">
            <a:extLst>
              <a:ext uri="{FF2B5EF4-FFF2-40B4-BE49-F238E27FC236}">
                <a16:creationId xmlns:a16="http://schemas.microsoft.com/office/drawing/2014/main" id="{3C607929-EE69-9F83-BA37-EB7FD72E6E4B}"/>
              </a:ext>
            </a:extLst>
          </p:cNvPr>
          <p:cNvSpPr txBox="1"/>
          <p:nvPr/>
        </p:nvSpPr>
        <p:spPr>
          <a:xfrm>
            <a:off x="1219200" y="4118541"/>
            <a:ext cx="11818336" cy="5131405"/>
          </a:xfrm>
          <a:prstGeom prst="rect">
            <a:avLst/>
          </a:prstGeom>
          <a:noFill/>
        </p:spPr>
        <p:txBody>
          <a:bodyPr wrap="square">
            <a:spAutoFit/>
          </a:bodyPr>
          <a:lstStyle/>
          <a:p>
            <a:pPr lvl="0" algn="just"/>
            <a:r>
              <a:rPr lang="pl-PL" sz="2000" b="1" i="1" dirty="0">
                <a:solidFill>
                  <a:srgbClr val="000000"/>
                </a:solidFill>
                <a:effectLst/>
                <a:latin typeface="Calibri" panose="020F0502020204030204" pitchFamily="34" charset="0"/>
                <a:ea typeface="Times New Roman" panose="02020603050405020304" pitchFamily="18" charset="0"/>
              </a:rPr>
              <a:t>Działania, które podejmuje w tym zakresie:</a:t>
            </a:r>
            <a:endParaRPr lang="pl-PL" sz="2000" b="1" i="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Konsultacje</a:t>
            </a:r>
            <a:r>
              <a:rPr lang="pl-PL" sz="2000" spc="-3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i</a:t>
            </a:r>
            <a:r>
              <a:rPr lang="pl-PL" sz="2000" spc="-3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poradnictwo</a:t>
            </a:r>
            <a:r>
              <a:rPr lang="pl-PL" sz="2000" spc="-35" dirty="0">
                <a:solidFill>
                  <a:srgbClr val="000000"/>
                </a:solidFill>
                <a:effectLst/>
                <a:latin typeface="Calibri" panose="020F0502020204030204" pitchFamily="34" charset="0"/>
                <a:ea typeface="Times New Roman" panose="02020603050405020304" pitchFamily="18" charset="0"/>
              </a:rPr>
              <a:t> </a:t>
            </a:r>
            <a:r>
              <a:rPr lang="pl-PL" sz="2000" dirty="0">
                <a:solidFill>
                  <a:srgbClr val="000000"/>
                </a:solidFill>
                <a:effectLst/>
                <a:latin typeface="Calibri" panose="020F0502020204030204" pitchFamily="34" charset="0"/>
                <a:ea typeface="Times New Roman" panose="02020603050405020304" pitchFamily="18" charset="0"/>
              </a:rPr>
              <a:t>specjalistyczne – konsultacje pedagogiczne,</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Konsultacje i poradnictwo specjalistyczne – psychiatryczne,</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Konsultacje i poradnictwo specjalistyczne – psychologiczne,</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Terapie i mediacje – prowadzenie terapii dla dzieci przebywających w pieczy i ich opiekunów – indywidualna,</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Rozwój usług wspierających osoby objęte pieczą – diagnoza i wytyczne do terapii małoletnich przyjmowanych i przebywających w pieczy,</a:t>
            </a:r>
            <a:endParaRPr lang="pl-PL"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000" dirty="0">
                <a:solidFill>
                  <a:srgbClr val="000000"/>
                </a:solidFill>
                <a:effectLst/>
                <a:latin typeface="Calibri" panose="020F0502020204030204" pitchFamily="34" charset="0"/>
                <a:ea typeface="Times New Roman" panose="02020603050405020304" pitchFamily="18" charset="0"/>
              </a:rPr>
              <a:t>Wspieranie procesu </a:t>
            </a:r>
            <a:r>
              <a:rPr lang="pl-PL" sz="2000" dirty="0" err="1">
                <a:solidFill>
                  <a:srgbClr val="000000"/>
                </a:solidFill>
                <a:effectLst/>
                <a:latin typeface="Calibri" panose="020F0502020204030204" pitchFamily="34" charset="0"/>
                <a:ea typeface="Times New Roman" panose="02020603050405020304" pitchFamily="18" charset="0"/>
              </a:rPr>
              <a:t>deinstutucjonalizacji</a:t>
            </a:r>
            <a:r>
              <a:rPr lang="pl-PL" sz="2000" dirty="0">
                <a:solidFill>
                  <a:srgbClr val="000000"/>
                </a:solidFill>
                <a:effectLst/>
                <a:latin typeface="Calibri" panose="020F0502020204030204" pitchFamily="34" charset="0"/>
                <a:ea typeface="Times New Roman" panose="02020603050405020304" pitchFamily="18" charset="0"/>
              </a:rPr>
              <a:t> – </a:t>
            </a:r>
            <a:r>
              <a:rPr lang="pl-PL" sz="2000" dirty="0" err="1">
                <a:solidFill>
                  <a:srgbClr val="000000"/>
                </a:solidFill>
                <a:effectLst/>
                <a:latin typeface="Calibri" panose="020F0502020204030204" pitchFamily="34" charset="0"/>
                <a:ea typeface="Times New Roman" panose="02020603050405020304" pitchFamily="18" charset="0"/>
              </a:rPr>
              <a:t>superwizja</a:t>
            </a:r>
            <a:r>
              <a:rPr lang="pl-PL" sz="2000" dirty="0">
                <a:solidFill>
                  <a:srgbClr val="000000"/>
                </a:solidFill>
                <a:effectLst/>
                <a:latin typeface="Calibri" panose="020F0502020204030204" pitchFamily="34" charset="0"/>
                <a:ea typeface="Times New Roman" panose="02020603050405020304" pitchFamily="18" charset="0"/>
              </a:rPr>
              <a:t> osób wykonujących zadania związane z pieczą zastępczą,</a:t>
            </a:r>
            <a:endParaRPr lang="pl-PL" sz="20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Wsparcie opiekuńcze – usługa zdrowotna – konsultacje stomatologiczne,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Konsultacje i poradnictwo – doradztwo zawodowe,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Rozwój usług wspierających osoby objęte pieczą – kształtowania umiejętności społecznych (warsztaty kompetencji społecznych, poradnictwo grupowe i indywidualne),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Rozwój usług wspierających osoby objęte pieczą zastępczą – podnoszenie kwalifikacji zawodowych – dla osób usamodzielnianych,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Grafika 17">
            <a:extLst>
              <a:ext uri="{FF2B5EF4-FFF2-40B4-BE49-F238E27FC236}">
                <a16:creationId xmlns:a16="http://schemas.microsoft.com/office/drawing/2014/main" id="{EC15BAEC-1E43-1D92-0451-41BD157CCF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2400" y="237443"/>
            <a:ext cx="3163923" cy="947719"/>
          </a:xfrm>
          <a:prstGeom prst="rect">
            <a:avLst/>
          </a:prstGeom>
        </p:spPr>
      </p:pic>
      <p:pic>
        <p:nvPicPr>
          <p:cNvPr id="19" name="Obraz 18">
            <a:extLst>
              <a:ext uri="{FF2B5EF4-FFF2-40B4-BE49-F238E27FC236}">
                <a16:creationId xmlns:a16="http://schemas.microsoft.com/office/drawing/2014/main" id="{05E2BBB6-224E-B7B5-6A18-8364A05A7F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20" name="Obraz 19">
            <a:extLst>
              <a:ext uri="{FF2B5EF4-FFF2-40B4-BE49-F238E27FC236}">
                <a16:creationId xmlns:a16="http://schemas.microsoft.com/office/drawing/2014/main" id="{BDBF917D-AA29-0CB4-6A7A-F430541F4A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21" name="Freeform 4">
            <a:extLst>
              <a:ext uri="{FF2B5EF4-FFF2-40B4-BE49-F238E27FC236}">
                <a16:creationId xmlns:a16="http://schemas.microsoft.com/office/drawing/2014/main" id="{8CB72F6F-A5E6-787A-11A0-2FD45A721DDE}"/>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8"/>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3487400" y="7200900"/>
            <a:ext cx="4493501" cy="2907699"/>
          </a:xfrm>
          <a:custGeom>
            <a:avLst/>
            <a:gdLst/>
            <a:ahLst/>
            <a:cxnLst/>
            <a:rect l="l" t="t" r="r" b="b"/>
            <a:pathLst>
              <a:path w="5865101" h="4126899">
                <a:moveTo>
                  <a:pt x="0" y="0"/>
                </a:moveTo>
                <a:lnTo>
                  <a:pt x="5865102" y="0"/>
                </a:lnTo>
                <a:lnTo>
                  <a:pt x="5865102" y="4126899"/>
                </a:lnTo>
                <a:lnTo>
                  <a:pt x="0" y="4126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pole tekstowe 8">
            <a:extLst>
              <a:ext uri="{FF2B5EF4-FFF2-40B4-BE49-F238E27FC236}">
                <a16:creationId xmlns:a16="http://schemas.microsoft.com/office/drawing/2014/main" id="{AB9CBB6C-91D0-63AB-243E-32B05F6D95D6}"/>
              </a:ext>
            </a:extLst>
          </p:cNvPr>
          <p:cNvSpPr txBox="1"/>
          <p:nvPr/>
        </p:nvSpPr>
        <p:spPr>
          <a:xfrm>
            <a:off x="1371600" y="1866900"/>
            <a:ext cx="14020800" cy="8303299"/>
          </a:xfrm>
          <a:prstGeom prst="rect">
            <a:avLst/>
          </a:prstGeom>
          <a:noFill/>
        </p:spPr>
        <p:txBody>
          <a:bodyPr wrap="square">
            <a:spAutoFit/>
          </a:bodyPr>
          <a:lstStyle/>
          <a:p>
            <a:pPr algn="just">
              <a:lnSpc>
                <a:spcPct val="107000"/>
              </a:lnSpc>
              <a:spcAft>
                <a:spcPts val="800"/>
              </a:spcAft>
              <a:tabLst>
                <a:tab pos="480060" algn="l"/>
              </a:tabLst>
            </a:pPr>
            <a:r>
              <a:rPr lang="pl-PL" sz="2000" b="1" i="1" dirty="0">
                <a:solidFill>
                  <a:srgbClr val="000000"/>
                </a:solidFill>
                <a:effectLst/>
                <a:latin typeface="Calibri" panose="020F0502020204030204" pitchFamily="34" charset="0"/>
                <a:ea typeface="Times New Roman" panose="02020603050405020304" pitchFamily="18" charset="0"/>
              </a:rPr>
              <a:t>Działania, które podejmuje w tym zakresie:</a:t>
            </a:r>
            <a:endPar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Funkcjonowanie Punktu Wsparcia Dziecka i Rodziny,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Aktywizacja edukacyjna – korepetycje,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Zajęcia dydaktyczno-terapeutyczne ukierunkowane na rozwój zainteresowań i aspiracji edukacyjnych,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Wspieranie rodzin w organizacji czasu wolnego – kolonie/obozy socjoterapeutyczne, edukacyjne – dofinansowanie - dla osób małoletnich przebywających w pieczy,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Wspieranie rodzin w organizacji czasu wolnego – udział w zajęciach ogólnodostępnych – salach zabaw,</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Wspieranie rodzin w organizacji czasu wolnego – opieka nad dzieckiem i osobą zależną,</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Wspieranie procesu </a:t>
            </a:r>
            <a:r>
              <a:rPr lang="pl-PL"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deinstytucjonalizacji</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wsparcie specjalisty pracy z rodziną,</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Grupa Wsparcia Pieczy Zastępczej,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Warsztaty umiejętności rodzicielskich – samorozwój, samoświadomość i autoprezentacja dla opiekunów zastępczych,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Doskonalenie kompetencji osób sprawujących rodzinną piecze zastępczą – sfinansowanie ogólnodostępnych szkoleń (np. dialog motywacyjny, zaburzenia zachowania i emocji, zaburzenia więzi, trening radzenia sobie z agresją dzieci i młodzieży),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Wyjazdy edukacyjno-integracyjne – spotkania integracyjne i wycieczki dla rodzin zastępczych,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Szkolenie kandydatów na rodziców zastępczyc</a:t>
            </a: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h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spokrewnionych/ niezawodowych/ zawodowych (w tym: specjalistycznych/pogotowia opiekuńczego)/rodzinnego domu dziecka,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Kampania społeczna – informacyjna o rodzicielstwie zastępczym, w tym konkurs plastyczny promujący rodzicielstwo zastępcze,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Animator działań Uczestników i Uczestniczek Projektu,</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Opiekun merytoryczny Uczestników i Uczestniczek Projektu,</a:t>
            </a:r>
          </a:p>
          <a:p>
            <a:pPr marL="342900" lvl="0" indent="-342900" algn="just">
              <a:lnSpc>
                <a:spcPct val="107000"/>
              </a:lnSpc>
              <a:spcAft>
                <a:spcPts val="800"/>
              </a:spcAf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Calibri" panose="020F0502020204030204" pitchFamily="34" charset="0"/>
              </a:rPr>
              <a:t>Transport osób na zajęcia, zwrot kosztów dojazdu.</a:t>
            </a:r>
            <a:endParaRPr lang="pl-PL" sz="2000" dirty="0"/>
          </a:p>
        </p:txBody>
      </p:sp>
      <p:pic>
        <p:nvPicPr>
          <p:cNvPr id="10" name="Grafika 9">
            <a:extLst>
              <a:ext uri="{FF2B5EF4-FFF2-40B4-BE49-F238E27FC236}">
                <a16:creationId xmlns:a16="http://schemas.microsoft.com/office/drawing/2014/main" id="{EF189A3F-2D19-6264-8CE9-7974DA4665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2400" y="237443"/>
            <a:ext cx="3163923" cy="947719"/>
          </a:xfrm>
          <a:prstGeom prst="rect">
            <a:avLst/>
          </a:prstGeom>
        </p:spPr>
      </p:pic>
      <p:pic>
        <p:nvPicPr>
          <p:cNvPr id="11" name="Obraz 10">
            <a:extLst>
              <a:ext uri="{FF2B5EF4-FFF2-40B4-BE49-F238E27FC236}">
                <a16:creationId xmlns:a16="http://schemas.microsoft.com/office/drawing/2014/main" id="{85D8FA23-C038-71BB-EA1F-EE48210738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2" name="Obraz 11">
            <a:extLst>
              <a:ext uri="{FF2B5EF4-FFF2-40B4-BE49-F238E27FC236}">
                <a16:creationId xmlns:a16="http://schemas.microsoft.com/office/drawing/2014/main" id="{6396CEFE-778F-438A-BAD2-C9C1DABA82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13" name="Freeform 4">
            <a:extLst>
              <a:ext uri="{FF2B5EF4-FFF2-40B4-BE49-F238E27FC236}">
                <a16:creationId xmlns:a16="http://schemas.microsoft.com/office/drawing/2014/main" id="{DF3830E0-41D8-471B-8EC4-058425F4DB39}"/>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8"/>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818609" y="7261066"/>
            <a:ext cx="4763627" cy="2598171"/>
            <a:chOff x="0" y="0"/>
            <a:chExt cx="1232151" cy="672038"/>
          </a:xfrm>
        </p:grpSpPr>
        <p:sp>
          <p:nvSpPr>
            <p:cNvPr id="5" name="Freeform 5"/>
            <p:cNvSpPr/>
            <p:nvPr/>
          </p:nvSpPr>
          <p:spPr>
            <a:xfrm>
              <a:off x="0" y="0"/>
              <a:ext cx="1232151" cy="672038"/>
            </a:xfrm>
            <a:custGeom>
              <a:avLst/>
              <a:gdLst/>
              <a:ahLst/>
              <a:cxnLst/>
              <a:rect l="l" t="t" r="r" b="b"/>
              <a:pathLst>
                <a:path w="1232151" h="672038">
                  <a:moveTo>
                    <a:pt x="29254" y="0"/>
                  </a:moveTo>
                  <a:lnTo>
                    <a:pt x="1202897" y="0"/>
                  </a:lnTo>
                  <a:cubicBezTo>
                    <a:pt x="1210656" y="0"/>
                    <a:pt x="1218096" y="3082"/>
                    <a:pt x="1223583" y="8568"/>
                  </a:cubicBezTo>
                  <a:cubicBezTo>
                    <a:pt x="1229069" y="14054"/>
                    <a:pt x="1232151" y="21495"/>
                    <a:pt x="1232151" y="29254"/>
                  </a:cubicBezTo>
                  <a:lnTo>
                    <a:pt x="1232151" y="642784"/>
                  </a:lnTo>
                  <a:cubicBezTo>
                    <a:pt x="1232151" y="650543"/>
                    <a:pt x="1229069" y="657984"/>
                    <a:pt x="1223583" y="663470"/>
                  </a:cubicBezTo>
                  <a:cubicBezTo>
                    <a:pt x="1218096" y="668956"/>
                    <a:pt x="1210656" y="672038"/>
                    <a:pt x="1202897" y="672038"/>
                  </a:cubicBezTo>
                  <a:lnTo>
                    <a:pt x="29254" y="672038"/>
                  </a:lnTo>
                  <a:cubicBezTo>
                    <a:pt x="21495" y="672038"/>
                    <a:pt x="14054" y="668956"/>
                    <a:pt x="8568" y="663470"/>
                  </a:cubicBezTo>
                  <a:cubicBezTo>
                    <a:pt x="3082" y="657984"/>
                    <a:pt x="0" y="650543"/>
                    <a:pt x="0" y="642784"/>
                  </a:cubicBezTo>
                  <a:lnTo>
                    <a:pt x="0" y="29254"/>
                  </a:lnTo>
                  <a:cubicBezTo>
                    <a:pt x="0" y="21495"/>
                    <a:pt x="3082" y="14054"/>
                    <a:pt x="8568" y="8568"/>
                  </a:cubicBezTo>
                  <a:cubicBezTo>
                    <a:pt x="14054" y="3082"/>
                    <a:pt x="21495" y="0"/>
                    <a:pt x="29254" y="0"/>
                  </a:cubicBezTo>
                  <a:close/>
                </a:path>
              </a:pathLst>
            </a:custGeom>
            <a:solidFill>
              <a:srgbClr val="000000">
                <a:alpha val="0"/>
              </a:srgbClr>
            </a:solidFill>
            <a:ln w="57150" cap="sq">
              <a:solidFill>
                <a:srgbClr val="004AAD">
                  <a:alpha val="14902"/>
                </a:srgbClr>
              </a:solidFill>
              <a:prstDash val="solid"/>
              <a:miter/>
            </a:ln>
          </p:spPr>
        </p:sp>
        <p:sp>
          <p:nvSpPr>
            <p:cNvPr id="6" name="TextBox 6"/>
            <p:cNvSpPr txBox="1"/>
            <p:nvPr/>
          </p:nvSpPr>
          <p:spPr>
            <a:xfrm>
              <a:off x="0" y="95250"/>
              <a:ext cx="1232151" cy="576788"/>
            </a:xfrm>
            <a:prstGeom prst="rect">
              <a:avLst/>
            </a:prstGeom>
          </p:spPr>
          <p:txBody>
            <a:bodyPr lIns="50800" tIns="50800" rIns="50800" bIns="50800" rtlCol="0" anchor="ctr"/>
            <a:lstStyle/>
            <a:p>
              <a:pPr algn="ctr">
                <a:lnSpc>
                  <a:spcPts val="1925"/>
                </a:lnSpc>
              </a:pPr>
              <a:endParaRPr/>
            </a:p>
          </p:txBody>
        </p:sp>
      </p:grpSp>
      <p:sp>
        <p:nvSpPr>
          <p:cNvPr id="7" name="TextBox 7"/>
          <p:cNvSpPr txBox="1"/>
          <p:nvPr/>
        </p:nvSpPr>
        <p:spPr>
          <a:xfrm>
            <a:off x="12012642" y="7892296"/>
            <a:ext cx="4328993" cy="749703"/>
          </a:xfrm>
          <a:prstGeom prst="rect">
            <a:avLst/>
          </a:prstGeom>
        </p:spPr>
        <p:txBody>
          <a:bodyPr lIns="0" tIns="0" rIns="0" bIns="0" rtlCol="0" anchor="t">
            <a:spAutoFit/>
          </a:bodyPr>
          <a:lstStyle/>
          <a:p>
            <a:pPr algn="ctr">
              <a:lnSpc>
                <a:spcPts val="2912"/>
              </a:lnSpc>
            </a:pPr>
            <a:r>
              <a:rPr lang="en-US" sz="3034" spc="-248" dirty="0">
                <a:latin typeface="Montserrat"/>
                <a:ea typeface="Montserrat"/>
                <a:cs typeface="Montserrat"/>
                <a:sym typeface="Montserrat"/>
              </a:rPr>
              <a:t>Miejski Ośrodek Pomocy Społecznej w Lęborku</a:t>
            </a:r>
          </a:p>
        </p:txBody>
      </p:sp>
      <p:sp>
        <p:nvSpPr>
          <p:cNvPr id="8" name="TextBox 8"/>
          <p:cNvSpPr txBox="1"/>
          <p:nvPr/>
        </p:nvSpPr>
        <p:spPr>
          <a:xfrm>
            <a:off x="12469008" y="8844348"/>
            <a:ext cx="3584479" cy="594393"/>
          </a:xfrm>
          <a:prstGeom prst="rect">
            <a:avLst/>
          </a:prstGeom>
        </p:spPr>
        <p:txBody>
          <a:bodyPr lIns="0" tIns="0" rIns="0" bIns="0" rtlCol="0" anchor="t">
            <a:spAutoFit/>
          </a:bodyPr>
          <a:lstStyle/>
          <a:p>
            <a:pPr algn="ctr">
              <a:lnSpc>
                <a:spcPts val="2357"/>
              </a:lnSpc>
            </a:pPr>
            <a:r>
              <a:rPr lang="en-US" sz="1684" spc="-28" dirty="0">
                <a:latin typeface="Canva Sans"/>
                <a:ea typeface="Canva Sans"/>
                <a:cs typeface="Canva Sans"/>
                <a:sym typeface="Canva Sans"/>
              </a:rPr>
              <a:t>ul. Wyszyńskiego 3, </a:t>
            </a:r>
          </a:p>
          <a:p>
            <a:pPr algn="ctr">
              <a:lnSpc>
                <a:spcPts val="2357"/>
              </a:lnSpc>
              <a:spcBef>
                <a:spcPct val="0"/>
              </a:spcBef>
            </a:pPr>
            <a:r>
              <a:rPr lang="en-US" sz="1684" spc="-28" dirty="0">
                <a:latin typeface="Canva Sans"/>
                <a:ea typeface="Canva Sans"/>
                <a:cs typeface="Canva Sans"/>
                <a:sym typeface="Canva Sans"/>
              </a:rPr>
              <a:t>84 – 300 Lębork, tel. 59 8622 – 711.</a:t>
            </a:r>
          </a:p>
        </p:txBody>
      </p:sp>
      <p:grpSp>
        <p:nvGrpSpPr>
          <p:cNvPr id="9" name="Group 9"/>
          <p:cNvGrpSpPr/>
          <p:nvPr/>
        </p:nvGrpSpPr>
        <p:grpSpPr>
          <a:xfrm>
            <a:off x="3955361" y="4553478"/>
            <a:ext cx="4763627" cy="2321222"/>
            <a:chOff x="0" y="0"/>
            <a:chExt cx="1232151" cy="600403"/>
          </a:xfrm>
        </p:grpSpPr>
        <p:sp>
          <p:nvSpPr>
            <p:cNvPr id="10" name="Freeform 10"/>
            <p:cNvSpPr/>
            <p:nvPr/>
          </p:nvSpPr>
          <p:spPr>
            <a:xfrm>
              <a:off x="0" y="0"/>
              <a:ext cx="1232151" cy="600403"/>
            </a:xfrm>
            <a:custGeom>
              <a:avLst/>
              <a:gdLst/>
              <a:ahLst/>
              <a:cxnLst/>
              <a:rect l="l" t="t" r="r" b="b"/>
              <a:pathLst>
                <a:path w="1232151" h="600403">
                  <a:moveTo>
                    <a:pt x="29254" y="0"/>
                  </a:moveTo>
                  <a:lnTo>
                    <a:pt x="1202897" y="0"/>
                  </a:lnTo>
                  <a:cubicBezTo>
                    <a:pt x="1210656" y="0"/>
                    <a:pt x="1218096" y="3082"/>
                    <a:pt x="1223583" y="8568"/>
                  </a:cubicBezTo>
                  <a:cubicBezTo>
                    <a:pt x="1229069" y="14054"/>
                    <a:pt x="1232151" y="21495"/>
                    <a:pt x="1232151" y="29254"/>
                  </a:cubicBezTo>
                  <a:lnTo>
                    <a:pt x="1232151" y="571149"/>
                  </a:lnTo>
                  <a:cubicBezTo>
                    <a:pt x="1232151" y="578908"/>
                    <a:pt x="1229069" y="586348"/>
                    <a:pt x="1223583" y="591835"/>
                  </a:cubicBezTo>
                  <a:cubicBezTo>
                    <a:pt x="1218096" y="597321"/>
                    <a:pt x="1210656" y="600403"/>
                    <a:pt x="1202897" y="600403"/>
                  </a:cubicBezTo>
                  <a:lnTo>
                    <a:pt x="29254" y="600403"/>
                  </a:lnTo>
                  <a:cubicBezTo>
                    <a:pt x="21495" y="600403"/>
                    <a:pt x="14054" y="597321"/>
                    <a:pt x="8568" y="591835"/>
                  </a:cubicBezTo>
                  <a:cubicBezTo>
                    <a:pt x="3082" y="586348"/>
                    <a:pt x="0" y="578908"/>
                    <a:pt x="0" y="571149"/>
                  </a:cubicBezTo>
                  <a:lnTo>
                    <a:pt x="0" y="29254"/>
                  </a:lnTo>
                  <a:cubicBezTo>
                    <a:pt x="0" y="21495"/>
                    <a:pt x="3082" y="14054"/>
                    <a:pt x="8568" y="8568"/>
                  </a:cubicBezTo>
                  <a:cubicBezTo>
                    <a:pt x="14054" y="3082"/>
                    <a:pt x="21495" y="0"/>
                    <a:pt x="29254" y="0"/>
                  </a:cubicBezTo>
                  <a:close/>
                </a:path>
              </a:pathLst>
            </a:custGeom>
            <a:solidFill>
              <a:srgbClr val="000000">
                <a:alpha val="0"/>
              </a:srgbClr>
            </a:solidFill>
            <a:ln w="57150" cap="sq">
              <a:solidFill>
                <a:srgbClr val="004AAD">
                  <a:alpha val="14902"/>
                </a:srgbClr>
              </a:solidFill>
              <a:prstDash val="solid"/>
              <a:miter/>
            </a:ln>
          </p:spPr>
        </p:sp>
        <p:sp>
          <p:nvSpPr>
            <p:cNvPr id="11" name="TextBox 11"/>
            <p:cNvSpPr txBox="1"/>
            <p:nvPr/>
          </p:nvSpPr>
          <p:spPr>
            <a:xfrm>
              <a:off x="0" y="95250"/>
              <a:ext cx="1232151" cy="505153"/>
            </a:xfrm>
            <a:prstGeom prst="rect">
              <a:avLst/>
            </a:prstGeom>
          </p:spPr>
          <p:txBody>
            <a:bodyPr lIns="50800" tIns="50800" rIns="50800" bIns="50800" rtlCol="0" anchor="ctr"/>
            <a:lstStyle/>
            <a:p>
              <a:pPr algn="ctr">
                <a:lnSpc>
                  <a:spcPts val="1925"/>
                </a:lnSpc>
              </a:pPr>
              <a:endParaRPr>
                <a:latin typeface="Calibri" panose="020F0502020204030204" pitchFamily="34" charset="0"/>
                <a:ea typeface="Calibri" panose="020F0502020204030204" pitchFamily="34" charset="0"/>
                <a:cs typeface="Calibri" panose="020F0502020204030204" pitchFamily="34" charset="0"/>
              </a:endParaRPr>
            </a:p>
          </p:txBody>
        </p:sp>
      </p:grpSp>
      <p:sp>
        <p:nvSpPr>
          <p:cNvPr id="12" name="TextBox 12"/>
          <p:cNvSpPr txBox="1"/>
          <p:nvPr/>
        </p:nvSpPr>
        <p:spPr>
          <a:xfrm>
            <a:off x="4286317" y="4987053"/>
            <a:ext cx="4152976" cy="749703"/>
          </a:xfrm>
          <a:prstGeom prst="rect">
            <a:avLst/>
          </a:prstGeom>
        </p:spPr>
        <p:txBody>
          <a:bodyPr lIns="0" tIns="0" rIns="0" bIns="0" rtlCol="0" anchor="t">
            <a:spAutoFit/>
          </a:bodyPr>
          <a:lstStyle/>
          <a:p>
            <a:pPr algn="ctr">
              <a:lnSpc>
                <a:spcPts val="2912"/>
              </a:lnSpc>
            </a:pPr>
            <a:r>
              <a:rPr lang="en-US" sz="3034" spc="-248" dirty="0">
                <a:latin typeface="Calibri" panose="020F0502020204030204" pitchFamily="34" charset="0"/>
                <a:ea typeface="Calibri" panose="020F0502020204030204" pitchFamily="34" charset="0"/>
                <a:cs typeface="Calibri" panose="020F0502020204030204" pitchFamily="34" charset="0"/>
                <a:sym typeface="Montserrat"/>
              </a:rPr>
              <a:t>Miejski Ośrodek Pomocy Społecznej w Łebie</a:t>
            </a:r>
          </a:p>
        </p:txBody>
      </p:sp>
      <p:sp>
        <p:nvSpPr>
          <p:cNvPr id="13" name="TextBox 13"/>
          <p:cNvSpPr txBox="1"/>
          <p:nvPr/>
        </p:nvSpPr>
        <p:spPr>
          <a:xfrm>
            <a:off x="4570565" y="5939106"/>
            <a:ext cx="3584479" cy="595612"/>
          </a:xfrm>
          <a:prstGeom prst="rect">
            <a:avLst/>
          </a:prstGeom>
        </p:spPr>
        <p:txBody>
          <a:bodyPr lIns="0" tIns="0" rIns="0" bIns="0" rtlCol="0" anchor="t">
            <a:spAutoFit/>
          </a:bodyPr>
          <a:lstStyle/>
          <a:p>
            <a:pPr algn="ctr">
              <a:lnSpc>
                <a:spcPts val="2357"/>
              </a:lnSpc>
            </a:pPr>
            <a:r>
              <a:rPr lang="en-US" sz="1684" spc="-28" dirty="0">
                <a:latin typeface="Calibri" panose="020F0502020204030204" pitchFamily="34" charset="0"/>
                <a:ea typeface="Calibri" panose="020F0502020204030204" pitchFamily="34" charset="0"/>
                <a:cs typeface="Calibri" panose="020F0502020204030204" pitchFamily="34" charset="0"/>
                <a:sym typeface="Canva Sans"/>
              </a:rPr>
              <a:t>ul. Kościuszki 90 A, </a:t>
            </a:r>
          </a:p>
          <a:p>
            <a:pPr algn="ctr">
              <a:lnSpc>
                <a:spcPts val="2357"/>
              </a:lnSpc>
              <a:spcBef>
                <a:spcPct val="0"/>
              </a:spcBef>
            </a:pPr>
            <a:r>
              <a:rPr lang="en-US" sz="1684" spc="-28" dirty="0">
                <a:latin typeface="Calibri" panose="020F0502020204030204" pitchFamily="34" charset="0"/>
                <a:ea typeface="Calibri" panose="020F0502020204030204" pitchFamily="34" charset="0"/>
                <a:cs typeface="Calibri" panose="020F0502020204030204" pitchFamily="34" charset="0"/>
                <a:sym typeface="Canva Sans"/>
              </a:rPr>
              <a:t>84 – 360 Łeba, tel. 59 8661 – 781</a:t>
            </a:r>
            <a:r>
              <a:rPr lang="en-US" sz="1684" spc="-28" dirty="0">
                <a:solidFill>
                  <a:srgbClr val="004AAD"/>
                </a:solidFill>
                <a:latin typeface="Calibri" panose="020F0502020204030204" pitchFamily="34" charset="0"/>
                <a:ea typeface="Calibri" panose="020F0502020204030204" pitchFamily="34" charset="0"/>
                <a:cs typeface="Calibri" panose="020F0502020204030204" pitchFamily="34" charset="0"/>
                <a:sym typeface="Canva Sans"/>
              </a:rPr>
              <a:t>.</a:t>
            </a:r>
          </a:p>
        </p:txBody>
      </p:sp>
      <p:grpSp>
        <p:nvGrpSpPr>
          <p:cNvPr id="14" name="Group 14"/>
          <p:cNvGrpSpPr/>
          <p:nvPr/>
        </p:nvGrpSpPr>
        <p:grpSpPr>
          <a:xfrm>
            <a:off x="9436795" y="4498624"/>
            <a:ext cx="4763627" cy="2420049"/>
            <a:chOff x="0" y="0"/>
            <a:chExt cx="1232151" cy="625965"/>
          </a:xfrm>
        </p:grpSpPr>
        <p:sp>
          <p:nvSpPr>
            <p:cNvPr id="15" name="Freeform 15"/>
            <p:cNvSpPr/>
            <p:nvPr/>
          </p:nvSpPr>
          <p:spPr>
            <a:xfrm>
              <a:off x="0" y="0"/>
              <a:ext cx="1232151" cy="625965"/>
            </a:xfrm>
            <a:custGeom>
              <a:avLst/>
              <a:gdLst/>
              <a:ahLst/>
              <a:cxnLst/>
              <a:rect l="l" t="t" r="r" b="b"/>
              <a:pathLst>
                <a:path w="1232151" h="625965">
                  <a:moveTo>
                    <a:pt x="29254" y="0"/>
                  </a:moveTo>
                  <a:lnTo>
                    <a:pt x="1202897" y="0"/>
                  </a:lnTo>
                  <a:cubicBezTo>
                    <a:pt x="1210656" y="0"/>
                    <a:pt x="1218096" y="3082"/>
                    <a:pt x="1223583" y="8568"/>
                  </a:cubicBezTo>
                  <a:cubicBezTo>
                    <a:pt x="1229069" y="14054"/>
                    <a:pt x="1232151" y="21495"/>
                    <a:pt x="1232151" y="29254"/>
                  </a:cubicBezTo>
                  <a:lnTo>
                    <a:pt x="1232151" y="596711"/>
                  </a:lnTo>
                  <a:cubicBezTo>
                    <a:pt x="1232151" y="604470"/>
                    <a:pt x="1229069" y="611911"/>
                    <a:pt x="1223583" y="617397"/>
                  </a:cubicBezTo>
                  <a:cubicBezTo>
                    <a:pt x="1218096" y="622883"/>
                    <a:pt x="1210656" y="625965"/>
                    <a:pt x="1202897" y="625965"/>
                  </a:cubicBezTo>
                  <a:lnTo>
                    <a:pt x="29254" y="625965"/>
                  </a:lnTo>
                  <a:cubicBezTo>
                    <a:pt x="21495" y="625965"/>
                    <a:pt x="14054" y="622883"/>
                    <a:pt x="8568" y="617397"/>
                  </a:cubicBezTo>
                  <a:cubicBezTo>
                    <a:pt x="3082" y="611911"/>
                    <a:pt x="0" y="604470"/>
                    <a:pt x="0" y="596711"/>
                  </a:cubicBezTo>
                  <a:lnTo>
                    <a:pt x="0" y="29254"/>
                  </a:lnTo>
                  <a:cubicBezTo>
                    <a:pt x="0" y="21495"/>
                    <a:pt x="3082" y="14054"/>
                    <a:pt x="8568" y="8568"/>
                  </a:cubicBezTo>
                  <a:cubicBezTo>
                    <a:pt x="14054" y="3082"/>
                    <a:pt x="21495" y="0"/>
                    <a:pt x="29254" y="0"/>
                  </a:cubicBezTo>
                  <a:close/>
                </a:path>
              </a:pathLst>
            </a:custGeom>
            <a:solidFill>
              <a:srgbClr val="000000">
                <a:alpha val="0"/>
              </a:srgbClr>
            </a:solidFill>
            <a:ln w="57150" cap="sq">
              <a:solidFill>
                <a:srgbClr val="004AAD">
                  <a:alpha val="14902"/>
                </a:srgbClr>
              </a:solidFill>
              <a:prstDash val="solid"/>
              <a:miter/>
            </a:ln>
          </p:spPr>
        </p:sp>
        <p:sp>
          <p:nvSpPr>
            <p:cNvPr id="16" name="TextBox 16"/>
            <p:cNvSpPr txBox="1"/>
            <p:nvPr/>
          </p:nvSpPr>
          <p:spPr>
            <a:xfrm>
              <a:off x="0" y="95250"/>
              <a:ext cx="1232151" cy="530715"/>
            </a:xfrm>
            <a:prstGeom prst="rect">
              <a:avLst/>
            </a:prstGeom>
          </p:spPr>
          <p:txBody>
            <a:bodyPr lIns="50800" tIns="50800" rIns="50800" bIns="50800" rtlCol="0" anchor="ctr"/>
            <a:lstStyle/>
            <a:p>
              <a:pPr algn="ctr">
                <a:lnSpc>
                  <a:spcPts val="1925"/>
                </a:lnSpc>
              </a:pPr>
              <a:endParaRPr/>
            </a:p>
          </p:txBody>
        </p:sp>
      </p:grpSp>
      <p:sp>
        <p:nvSpPr>
          <p:cNvPr id="17" name="TextBox 17"/>
          <p:cNvSpPr txBox="1"/>
          <p:nvPr/>
        </p:nvSpPr>
        <p:spPr>
          <a:xfrm>
            <a:off x="9840482" y="4904221"/>
            <a:ext cx="3918829" cy="804428"/>
          </a:xfrm>
          <a:prstGeom prst="rect">
            <a:avLst/>
          </a:prstGeom>
        </p:spPr>
        <p:txBody>
          <a:bodyPr lIns="0" tIns="0" rIns="0" bIns="0" rtlCol="0" anchor="t">
            <a:spAutoFit/>
          </a:bodyPr>
          <a:lstStyle/>
          <a:p>
            <a:pPr algn="ctr">
              <a:lnSpc>
                <a:spcPts val="3136"/>
              </a:lnSpc>
            </a:pPr>
            <a:r>
              <a:rPr lang="en-US" sz="3266" spc="-267" dirty="0">
                <a:latin typeface="Calibri" panose="020F0502020204030204" pitchFamily="34" charset="0"/>
                <a:ea typeface="Calibri" panose="020F0502020204030204" pitchFamily="34" charset="0"/>
                <a:cs typeface="Calibri" panose="020F0502020204030204" pitchFamily="34" charset="0"/>
                <a:sym typeface="Montserrat"/>
              </a:rPr>
              <a:t>Ośrodek Pomocy Społecznej w Wicku</a:t>
            </a:r>
          </a:p>
        </p:txBody>
      </p:sp>
      <p:sp>
        <p:nvSpPr>
          <p:cNvPr id="18" name="TextBox 18"/>
          <p:cNvSpPr txBox="1"/>
          <p:nvPr/>
        </p:nvSpPr>
        <p:spPr>
          <a:xfrm>
            <a:off x="10007657" y="5841999"/>
            <a:ext cx="3584479" cy="902170"/>
          </a:xfrm>
          <a:prstGeom prst="rect">
            <a:avLst/>
          </a:prstGeom>
        </p:spPr>
        <p:txBody>
          <a:bodyPr lIns="0" tIns="0" rIns="0" bIns="0" rtlCol="0" anchor="t">
            <a:spAutoFit/>
          </a:bodyPr>
          <a:lstStyle/>
          <a:p>
            <a:pPr algn="ctr">
              <a:lnSpc>
                <a:spcPts val="2357"/>
              </a:lnSpc>
            </a:pPr>
            <a:r>
              <a:rPr lang="en-US" sz="1684" spc="-28" dirty="0">
                <a:latin typeface="Canva Sans"/>
                <a:ea typeface="Canva Sans"/>
                <a:cs typeface="Canva Sans"/>
                <a:sym typeface="Canva Sans"/>
              </a:rPr>
              <a:t>ul. Radosna 9, </a:t>
            </a:r>
          </a:p>
          <a:p>
            <a:pPr algn="ctr">
              <a:lnSpc>
                <a:spcPts val="2357"/>
              </a:lnSpc>
            </a:pPr>
            <a:r>
              <a:rPr lang="en-US" sz="1684" spc="-28" dirty="0">
                <a:latin typeface="Canva Sans"/>
                <a:ea typeface="Canva Sans"/>
                <a:cs typeface="Canva Sans"/>
                <a:sym typeface="Canva Sans"/>
              </a:rPr>
              <a:t>84 – 352 Wicko, tel. 59 8611 – 119</a:t>
            </a:r>
            <a:r>
              <a:rPr lang="en-US" sz="1684" spc="-28" dirty="0">
                <a:solidFill>
                  <a:srgbClr val="004AAD"/>
                </a:solidFill>
                <a:latin typeface="Canva Sans"/>
                <a:ea typeface="Canva Sans"/>
                <a:cs typeface="Canva Sans"/>
                <a:sym typeface="Canva Sans"/>
              </a:rPr>
              <a:t>.</a:t>
            </a:r>
          </a:p>
          <a:p>
            <a:pPr algn="ctr">
              <a:lnSpc>
                <a:spcPts val="2357"/>
              </a:lnSpc>
              <a:spcBef>
                <a:spcPct val="0"/>
              </a:spcBef>
            </a:pPr>
            <a:endParaRPr lang="en-US" sz="1684" spc="-28" dirty="0">
              <a:solidFill>
                <a:srgbClr val="004AAD"/>
              </a:solidFill>
              <a:latin typeface="Canva Sans"/>
              <a:ea typeface="Canva Sans"/>
              <a:cs typeface="Canva Sans"/>
              <a:sym typeface="Canva Sans"/>
            </a:endParaRPr>
          </a:p>
        </p:txBody>
      </p:sp>
      <p:grpSp>
        <p:nvGrpSpPr>
          <p:cNvPr id="19" name="Group 19"/>
          <p:cNvGrpSpPr/>
          <p:nvPr/>
        </p:nvGrpSpPr>
        <p:grpSpPr>
          <a:xfrm>
            <a:off x="6730217" y="7261066"/>
            <a:ext cx="4763627" cy="2598171"/>
            <a:chOff x="0" y="0"/>
            <a:chExt cx="1232151" cy="672038"/>
          </a:xfrm>
        </p:grpSpPr>
        <p:sp>
          <p:nvSpPr>
            <p:cNvPr id="20" name="Freeform 20"/>
            <p:cNvSpPr/>
            <p:nvPr/>
          </p:nvSpPr>
          <p:spPr>
            <a:xfrm>
              <a:off x="0" y="0"/>
              <a:ext cx="1232151" cy="672038"/>
            </a:xfrm>
            <a:custGeom>
              <a:avLst/>
              <a:gdLst/>
              <a:ahLst/>
              <a:cxnLst/>
              <a:rect l="l" t="t" r="r" b="b"/>
              <a:pathLst>
                <a:path w="1232151" h="672038">
                  <a:moveTo>
                    <a:pt x="29254" y="0"/>
                  </a:moveTo>
                  <a:lnTo>
                    <a:pt x="1202897" y="0"/>
                  </a:lnTo>
                  <a:cubicBezTo>
                    <a:pt x="1210656" y="0"/>
                    <a:pt x="1218096" y="3082"/>
                    <a:pt x="1223583" y="8568"/>
                  </a:cubicBezTo>
                  <a:cubicBezTo>
                    <a:pt x="1229069" y="14054"/>
                    <a:pt x="1232151" y="21495"/>
                    <a:pt x="1232151" y="29254"/>
                  </a:cubicBezTo>
                  <a:lnTo>
                    <a:pt x="1232151" y="642784"/>
                  </a:lnTo>
                  <a:cubicBezTo>
                    <a:pt x="1232151" y="650543"/>
                    <a:pt x="1229069" y="657984"/>
                    <a:pt x="1223583" y="663470"/>
                  </a:cubicBezTo>
                  <a:cubicBezTo>
                    <a:pt x="1218096" y="668956"/>
                    <a:pt x="1210656" y="672038"/>
                    <a:pt x="1202897" y="672038"/>
                  </a:cubicBezTo>
                  <a:lnTo>
                    <a:pt x="29254" y="672038"/>
                  </a:lnTo>
                  <a:cubicBezTo>
                    <a:pt x="21495" y="672038"/>
                    <a:pt x="14054" y="668956"/>
                    <a:pt x="8568" y="663470"/>
                  </a:cubicBezTo>
                  <a:cubicBezTo>
                    <a:pt x="3082" y="657984"/>
                    <a:pt x="0" y="650543"/>
                    <a:pt x="0" y="642784"/>
                  </a:cubicBezTo>
                  <a:lnTo>
                    <a:pt x="0" y="29254"/>
                  </a:lnTo>
                  <a:cubicBezTo>
                    <a:pt x="0" y="21495"/>
                    <a:pt x="3082" y="14054"/>
                    <a:pt x="8568" y="8568"/>
                  </a:cubicBezTo>
                  <a:cubicBezTo>
                    <a:pt x="14054" y="3082"/>
                    <a:pt x="21495" y="0"/>
                    <a:pt x="29254" y="0"/>
                  </a:cubicBezTo>
                  <a:close/>
                </a:path>
              </a:pathLst>
            </a:custGeom>
            <a:solidFill>
              <a:srgbClr val="000000">
                <a:alpha val="0"/>
              </a:srgbClr>
            </a:solidFill>
            <a:ln w="57150" cap="sq">
              <a:solidFill>
                <a:srgbClr val="004AAD">
                  <a:alpha val="14902"/>
                </a:srgbClr>
              </a:solidFill>
              <a:prstDash val="solid"/>
              <a:miter/>
            </a:ln>
          </p:spPr>
        </p:sp>
        <p:sp>
          <p:nvSpPr>
            <p:cNvPr id="21" name="TextBox 21"/>
            <p:cNvSpPr txBox="1"/>
            <p:nvPr/>
          </p:nvSpPr>
          <p:spPr>
            <a:xfrm>
              <a:off x="0" y="95250"/>
              <a:ext cx="1232151" cy="576788"/>
            </a:xfrm>
            <a:prstGeom prst="rect">
              <a:avLst/>
            </a:prstGeom>
          </p:spPr>
          <p:txBody>
            <a:bodyPr lIns="50800" tIns="50800" rIns="50800" bIns="50800" rtlCol="0" anchor="ctr"/>
            <a:lstStyle/>
            <a:p>
              <a:pPr algn="ctr">
                <a:lnSpc>
                  <a:spcPts val="1925"/>
                </a:lnSpc>
              </a:pPr>
              <a:endParaRPr/>
            </a:p>
          </p:txBody>
        </p:sp>
      </p:grpSp>
      <p:sp>
        <p:nvSpPr>
          <p:cNvPr id="22" name="TextBox 22"/>
          <p:cNvSpPr txBox="1"/>
          <p:nvPr/>
        </p:nvSpPr>
        <p:spPr>
          <a:xfrm>
            <a:off x="7065746" y="7761995"/>
            <a:ext cx="4152976" cy="803424"/>
          </a:xfrm>
          <a:prstGeom prst="rect">
            <a:avLst/>
          </a:prstGeom>
        </p:spPr>
        <p:txBody>
          <a:bodyPr lIns="0" tIns="0" rIns="0" bIns="0" rtlCol="0" anchor="t">
            <a:spAutoFit/>
          </a:bodyPr>
          <a:lstStyle/>
          <a:p>
            <a:pPr algn="ctr">
              <a:lnSpc>
                <a:spcPts val="3104"/>
              </a:lnSpc>
            </a:pPr>
            <a:r>
              <a:rPr lang="en-US" sz="3234" spc="-265" dirty="0">
                <a:latin typeface="Montserrat"/>
                <a:ea typeface="Montserrat"/>
                <a:cs typeface="Montserrat"/>
                <a:sym typeface="Montserrat"/>
              </a:rPr>
              <a:t>Ośrodek Pomocy Społecznej w Cewicach</a:t>
            </a:r>
          </a:p>
        </p:txBody>
      </p:sp>
      <p:sp>
        <p:nvSpPr>
          <p:cNvPr id="23" name="TextBox 23"/>
          <p:cNvSpPr txBox="1"/>
          <p:nvPr/>
        </p:nvSpPr>
        <p:spPr>
          <a:xfrm>
            <a:off x="7349994" y="8697827"/>
            <a:ext cx="3584479" cy="902170"/>
          </a:xfrm>
          <a:prstGeom prst="rect">
            <a:avLst/>
          </a:prstGeom>
        </p:spPr>
        <p:txBody>
          <a:bodyPr wrap="square" lIns="0" tIns="0" rIns="0" bIns="0" rtlCol="0" anchor="t">
            <a:spAutoFit/>
          </a:bodyPr>
          <a:lstStyle/>
          <a:p>
            <a:pPr algn="ctr">
              <a:lnSpc>
                <a:spcPts val="2357"/>
              </a:lnSpc>
            </a:pPr>
            <a:r>
              <a:rPr lang="en-US" sz="1684" spc="-28" dirty="0">
                <a:latin typeface="Canva Sans"/>
                <a:ea typeface="Canva Sans"/>
                <a:cs typeface="Canva Sans"/>
                <a:sym typeface="Canva Sans"/>
              </a:rPr>
              <a:t>ul. Osiedle na </a:t>
            </a:r>
            <a:r>
              <a:rPr lang="en-US" sz="1684" spc="-28" dirty="0" err="1">
                <a:latin typeface="Canva Sans"/>
                <a:ea typeface="Canva Sans"/>
                <a:cs typeface="Canva Sans"/>
                <a:sym typeface="Canva Sans"/>
              </a:rPr>
              <a:t>Wzgórzu</a:t>
            </a:r>
            <a:r>
              <a:rPr lang="en-US" sz="1684" spc="-28" dirty="0">
                <a:latin typeface="Canva Sans"/>
                <a:ea typeface="Canva Sans"/>
                <a:cs typeface="Canva Sans"/>
                <a:sym typeface="Canva Sans"/>
              </a:rPr>
              <a:t> 35, </a:t>
            </a:r>
          </a:p>
          <a:p>
            <a:pPr algn="ctr">
              <a:lnSpc>
                <a:spcPts val="2357"/>
              </a:lnSpc>
            </a:pPr>
            <a:r>
              <a:rPr lang="en-US" sz="1684" spc="-28" dirty="0">
                <a:latin typeface="Canva Sans"/>
                <a:ea typeface="Canva Sans"/>
                <a:cs typeface="Canva Sans"/>
                <a:sym typeface="Canva Sans"/>
              </a:rPr>
              <a:t>84 – 312 Cewice, tel. 59 8611 – 467.</a:t>
            </a:r>
          </a:p>
          <a:p>
            <a:pPr algn="ctr">
              <a:lnSpc>
                <a:spcPts val="2357"/>
              </a:lnSpc>
              <a:spcBef>
                <a:spcPct val="0"/>
              </a:spcBef>
            </a:pPr>
            <a:endParaRPr lang="en-US" sz="1684" spc="-28" dirty="0">
              <a:solidFill>
                <a:srgbClr val="004AAD"/>
              </a:solidFill>
              <a:latin typeface="Canva Sans"/>
              <a:ea typeface="Canva Sans"/>
              <a:cs typeface="Canva Sans"/>
              <a:sym typeface="Canva Sans"/>
            </a:endParaRPr>
          </a:p>
        </p:txBody>
      </p:sp>
      <p:grpSp>
        <p:nvGrpSpPr>
          <p:cNvPr id="24" name="Group 24"/>
          <p:cNvGrpSpPr/>
          <p:nvPr/>
        </p:nvGrpSpPr>
        <p:grpSpPr>
          <a:xfrm>
            <a:off x="1513760" y="7261066"/>
            <a:ext cx="4763627" cy="2598171"/>
            <a:chOff x="0" y="0"/>
            <a:chExt cx="1232151" cy="672038"/>
          </a:xfrm>
        </p:grpSpPr>
        <p:sp>
          <p:nvSpPr>
            <p:cNvPr id="25" name="Freeform 25"/>
            <p:cNvSpPr/>
            <p:nvPr/>
          </p:nvSpPr>
          <p:spPr>
            <a:xfrm>
              <a:off x="0" y="0"/>
              <a:ext cx="1232151" cy="672038"/>
            </a:xfrm>
            <a:custGeom>
              <a:avLst/>
              <a:gdLst/>
              <a:ahLst/>
              <a:cxnLst/>
              <a:rect l="l" t="t" r="r" b="b"/>
              <a:pathLst>
                <a:path w="1232151" h="672038">
                  <a:moveTo>
                    <a:pt x="29254" y="0"/>
                  </a:moveTo>
                  <a:lnTo>
                    <a:pt x="1202897" y="0"/>
                  </a:lnTo>
                  <a:cubicBezTo>
                    <a:pt x="1210656" y="0"/>
                    <a:pt x="1218096" y="3082"/>
                    <a:pt x="1223583" y="8568"/>
                  </a:cubicBezTo>
                  <a:cubicBezTo>
                    <a:pt x="1229069" y="14054"/>
                    <a:pt x="1232151" y="21495"/>
                    <a:pt x="1232151" y="29254"/>
                  </a:cubicBezTo>
                  <a:lnTo>
                    <a:pt x="1232151" y="642784"/>
                  </a:lnTo>
                  <a:cubicBezTo>
                    <a:pt x="1232151" y="650543"/>
                    <a:pt x="1229069" y="657984"/>
                    <a:pt x="1223583" y="663470"/>
                  </a:cubicBezTo>
                  <a:cubicBezTo>
                    <a:pt x="1218096" y="668956"/>
                    <a:pt x="1210656" y="672038"/>
                    <a:pt x="1202897" y="672038"/>
                  </a:cubicBezTo>
                  <a:lnTo>
                    <a:pt x="29254" y="672038"/>
                  </a:lnTo>
                  <a:cubicBezTo>
                    <a:pt x="21495" y="672038"/>
                    <a:pt x="14054" y="668956"/>
                    <a:pt x="8568" y="663470"/>
                  </a:cubicBezTo>
                  <a:cubicBezTo>
                    <a:pt x="3082" y="657984"/>
                    <a:pt x="0" y="650543"/>
                    <a:pt x="0" y="642784"/>
                  </a:cubicBezTo>
                  <a:lnTo>
                    <a:pt x="0" y="29254"/>
                  </a:lnTo>
                  <a:cubicBezTo>
                    <a:pt x="0" y="21495"/>
                    <a:pt x="3082" y="14054"/>
                    <a:pt x="8568" y="8568"/>
                  </a:cubicBezTo>
                  <a:cubicBezTo>
                    <a:pt x="14054" y="3082"/>
                    <a:pt x="21495" y="0"/>
                    <a:pt x="29254" y="0"/>
                  </a:cubicBezTo>
                  <a:close/>
                </a:path>
              </a:pathLst>
            </a:custGeom>
            <a:solidFill>
              <a:srgbClr val="000000">
                <a:alpha val="0"/>
              </a:srgbClr>
            </a:solidFill>
            <a:ln w="57150" cap="sq">
              <a:solidFill>
                <a:srgbClr val="004AAD">
                  <a:alpha val="14902"/>
                </a:srgbClr>
              </a:solidFill>
              <a:prstDash val="solid"/>
              <a:miter/>
            </a:ln>
          </p:spPr>
        </p:sp>
        <p:sp>
          <p:nvSpPr>
            <p:cNvPr id="26" name="TextBox 26"/>
            <p:cNvSpPr txBox="1"/>
            <p:nvPr/>
          </p:nvSpPr>
          <p:spPr>
            <a:xfrm>
              <a:off x="0" y="95250"/>
              <a:ext cx="1232151" cy="576788"/>
            </a:xfrm>
            <a:prstGeom prst="rect">
              <a:avLst/>
            </a:prstGeom>
          </p:spPr>
          <p:txBody>
            <a:bodyPr lIns="50800" tIns="50800" rIns="50800" bIns="50800" rtlCol="0" anchor="ctr"/>
            <a:lstStyle/>
            <a:p>
              <a:pPr algn="ctr">
                <a:lnSpc>
                  <a:spcPts val="1925"/>
                </a:lnSpc>
              </a:pPr>
              <a:endParaRPr/>
            </a:p>
          </p:txBody>
        </p:sp>
      </p:grpSp>
      <p:sp>
        <p:nvSpPr>
          <p:cNvPr id="27" name="TextBox 27"/>
          <p:cNvSpPr txBox="1"/>
          <p:nvPr/>
        </p:nvSpPr>
        <p:spPr>
          <a:xfrm>
            <a:off x="1774317" y="7694641"/>
            <a:ext cx="4362088" cy="1048408"/>
          </a:xfrm>
          <a:prstGeom prst="rect">
            <a:avLst/>
          </a:prstGeom>
        </p:spPr>
        <p:txBody>
          <a:bodyPr lIns="0" tIns="0" rIns="0" bIns="0" rtlCol="0" anchor="t">
            <a:spAutoFit/>
          </a:bodyPr>
          <a:lstStyle/>
          <a:p>
            <a:pPr algn="ctr">
              <a:lnSpc>
                <a:spcPts val="2720"/>
              </a:lnSpc>
            </a:pPr>
            <a:r>
              <a:rPr lang="en-US" sz="2834" spc="-232" dirty="0">
                <a:latin typeface="Montserrat"/>
                <a:ea typeface="Montserrat"/>
                <a:cs typeface="Montserrat"/>
                <a:sym typeface="Montserrat"/>
              </a:rPr>
              <a:t>Gminny Ośrodek Pomocy Społecznej w Nowej Wsi Lęborskiej</a:t>
            </a:r>
          </a:p>
        </p:txBody>
      </p:sp>
      <p:sp>
        <p:nvSpPr>
          <p:cNvPr id="28" name="TextBox 28"/>
          <p:cNvSpPr txBox="1"/>
          <p:nvPr/>
        </p:nvSpPr>
        <p:spPr>
          <a:xfrm>
            <a:off x="2163121" y="8959404"/>
            <a:ext cx="3584479" cy="594393"/>
          </a:xfrm>
          <a:prstGeom prst="rect">
            <a:avLst/>
          </a:prstGeom>
        </p:spPr>
        <p:txBody>
          <a:bodyPr lIns="0" tIns="0" rIns="0" bIns="0" rtlCol="0" anchor="t">
            <a:spAutoFit/>
          </a:bodyPr>
          <a:lstStyle/>
          <a:p>
            <a:pPr algn="ctr">
              <a:lnSpc>
                <a:spcPts val="2357"/>
              </a:lnSpc>
              <a:spcBef>
                <a:spcPct val="0"/>
              </a:spcBef>
            </a:pPr>
            <a:r>
              <a:rPr lang="en-US" sz="1684" spc="-28" dirty="0">
                <a:latin typeface="Canva Sans"/>
                <a:ea typeface="Canva Sans"/>
                <a:cs typeface="Canva Sans"/>
                <a:sym typeface="Canva Sans"/>
              </a:rPr>
              <a:t>ul. Młynarska 11, 84 – 351 Nowa Wieś Lęborska, tel. 59 8612 – 474.</a:t>
            </a:r>
          </a:p>
        </p:txBody>
      </p:sp>
      <p:sp>
        <p:nvSpPr>
          <p:cNvPr id="33" name="pole tekstowe 32">
            <a:extLst>
              <a:ext uri="{FF2B5EF4-FFF2-40B4-BE49-F238E27FC236}">
                <a16:creationId xmlns:a16="http://schemas.microsoft.com/office/drawing/2014/main" id="{893443A8-5F10-D30B-DBE3-B2860333A4A9}"/>
              </a:ext>
            </a:extLst>
          </p:cNvPr>
          <p:cNvSpPr txBox="1"/>
          <p:nvPr/>
        </p:nvSpPr>
        <p:spPr>
          <a:xfrm>
            <a:off x="4570565" y="1493667"/>
            <a:ext cx="9144000" cy="532903"/>
          </a:xfrm>
          <a:prstGeom prst="rect">
            <a:avLst/>
          </a:prstGeom>
          <a:noFill/>
        </p:spPr>
        <p:txBody>
          <a:bodyPr wrap="square">
            <a:spAutoFit/>
          </a:bodyPr>
          <a:lstStyle/>
          <a:p>
            <a:pPr algn="ctr">
              <a:lnSpc>
                <a:spcPct val="107000"/>
              </a:lnSpc>
              <a:spcAft>
                <a:spcPts val="800"/>
              </a:spcAft>
              <a:tabLst>
                <a:tab pos="480060" algn="l"/>
              </a:tabLst>
            </a:pPr>
            <a:r>
              <a:rPr lang="pl-PL"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Ośrodki Pomocy Społecznej działające w Powiecie Lęborskim</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pole tekstowe 34">
            <a:extLst>
              <a:ext uri="{FF2B5EF4-FFF2-40B4-BE49-F238E27FC236}">
                <a16:creationId xmlns:a16="http://schemas.microsoft.com/office/drawing/2014/main" id="{22B1231F-AC53-DB72-CCD8-A1B8CB561BEB}"/>
              </a:ext>
            </a:extLst>
          </p:cNvPr>
          <p:cNvSpPr txBox="1"/>
          <p:nvPr/>
        </p:nvSpPr>
        <p:spPr>
          <a:xfrm>
            <a:off x="1371600" y="1884860"/>
            <a:ext cx="16535400" cy="1755352"/>
          </a:xfrm>
          <a:prstGeom prst="rect">
            <a:avLst/>
          </a:prstGeom>
          <a:noFill/>
        </p:spPr>
        <p:txBody>
          <a:bodyPr wrap="square">
            <a:spAutoFit/>
          </a:bodyPr>
          <a:lstStyle/>
          <a:p>
            <a:pPr algn="just">
              <a:lnSpc>
                <a:spcPct val="107000"/>
              </a:lnSpc>
              <a:spcAft>
                <a:spcPts val="800"/>
              </a:spcAft>
              <a:tabLst>
                <a:tab pos="480060" algn="l"/>
              </a:tabLst>
            </a:pPr>
            <a:r>
              <a:rPr lang="pl-PL"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Ośrodki Pomocy Społecznej:</a:t>
            </a:r>
            <a:endParaRPr lang="pl-PL"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świadczą pomoc społeczną osobom i rodzinom, które znalazły się w trudnej sytuacji życiowej, a nie są w stanie pokonać jej wykorzystując własne środki, możliwości i uprawnienia,</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angażują społeczność lokalną w celu zaspokajania niezbędnych potrzeb osób i rodzin,</a:t>
            </a:r>
            <a:r>
              <a:rPr lang="pl-PL" sz="2000" dirty="0">
                <a:latin typeface="Times New Roman" panose="02020603050405020304" pitchFamily="18" charset="0"/>
                <a:ea typeface="Times New Roman" panose="02020603050405020304" pitchFamily="18" charset="0"/>
              </a:rPr>
              <a:t> </a:t>
            </a:r>
            <a:r>
              <a:rPr lang="pl-PL" sz="2000" dirty="0">
                <a:solidFill>
                  <a:srgbClr val="000000"/>
                </a:solidFill>
                <a:effectLst/>
                <a:latin typeface="Calibri" panose="020F0502020204030204" pitchFamily="34" charset="0"/>
                <a:ea typeface="Calibri" panose="020F0502020204030204" pitchFamily="34" charset="0"/>
              </a:rPr>
              <a:t>przyznawanie i wypłacanie świadczeń określonych w Ustawie o pomocy społecznej, analizowanie zjawisk, które wywołują potrzebę korzystania ze świadczeń pomocy społecznej.</a:t>
            </a:r>
            <a:endParaRPr lang="pl-PL" sz="2000" dirty="0"/>
          </a:p>
        </p:txBody>
      </p:sp>
      <p:pic>
        <p:nvPicPr>
          <p:cNvPr id="36" name="Grafika 35">
            <a:extLst>
              <a:ext uri="{FF2B5EF4-FFF2-40B4-BE49-F238E27FC236}">
                <a16:creationId xmlns:a16="http://schemas.microsoft.com/office/drawing/2014/main" id="{7A1F1C99-C687-EF4E-82E9-F27ABA82C4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2400" y="237443"/>
            <a:ext cx="3163923" cy="947719"/>
          </a:xfrm>
          <a:prstGeom prst="rect">
            <a:avLst/>
          </a:prstGeom>
        </p:spPr>
      </p:pic>
      <p:pic>
        <p:nvPicPr>
          <p:cNvPr id="37" name="Obraz 36">
            <a:extLst>
              <a:ext uri="{FF2B5EF4-FFF2-40B4-BE49-F238E27FC236}">
                <a16:creationId xmlns:a16="http://schemas.microsoft.com/office/drawing/2014/main" id="{9EED96C4-1590-B930-D0EE-D8151A1A45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38" name="Obraz 37">
            <a:extLst>
              <a:ext uri="{FF2B5EF4-FFF2-40B4-BE49-F238E27FC236}">
                <a16:creationId xmlns:a16="http://schemas.microsoft.com/office/drawing/2014/main" id="{A744427E-E73A-B815-CA14-7AD28EE94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39" name="Freeform 4">
            <a:extLst>
              <a:ext uri="{FF2B5EF4-FFF2-40B4-BE49-F238E27FC236}">
                <a16:creationId xmlns:a16="http://schemas.microsoft.com/office/drawing/2014/main" id="{670DEAC9-48F8-2E83-A5D9-1731D1F37231}"/>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6"/>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noChangeAspect="1"/>
          </p:cNvGrpSpPr>
          <p:nvPr/>
        </p:nvGrpSpPr>
        <p:grpSpPr>
          <a:xfrm>
            <a:off x="14779928" y="6743700"/>
            <a:ext cx="3298895" cy="2986574"/>
            <a:chOff x="0" y="0"/>
            <a:chExt cx="5580380" cy="5052060"/>
          </a:xfrm>
        </p:grpSpPr>
        <p:sp>
          <p:nvSpPr>
            <p:cNvPr id="8" name="Freeform 8"/>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2"/>
              <a:stretch>
                <a:fillRect t="-5227" b="-5227"/>
              </a:stretch>
            </a:blipFill>
          </p:spPr>
        </p:sp>
      </p:grpSp>
      <p:sp>
        <p:nvSpPr>
          <p:cNvPr id="10" name="pole tekstowe 9">
            <a:extLst>
              <a:ext uri="{FF2B5EF4-FFF2-40B4-BE49-F238E27FC236}">
                <a16:creationId xmlns:a16="http://schemas.microsoft.com/office/drawing/2014/main" id="{23C6380D-10FB-6512-8E91-9B6FBA8C60A8}"/>
              </a:ext>
            </a:extLst>
          </p:cNvPr>
          <p:cNvSpPr txBox="1"/>
          <p:nvPr/>
        </p:nvSpPr>
        <p:spPr>
          <a:xfrm>
            <a:off x="2476500" y="1532381"/>
            <a:ext cx="13335000" cy="1096519"/>
          </a:xfrm>
          <a:prstGeom prst="rect">
            <a:avLst/>
          </a:prstGeom>
          <a:noFill/>
        </p:spPr>
        <p:txBody>
          <a:bodyPr wrap="square">
            <a:spAutoFit/>
          </a:bodyPr>
          <a:lstStyle/>
          <a:p>
            <a:pPr algn="ctr">
              <a:lnSpc>
                <a:spcPct val="107000"/>
              </a:lnSpc>
              <a:spcAft>
                <a:spcPts val="800"/>
              </a:spcAft>
              <a:tabLst>
                <a:tab pos="480060" algn="l"/>
              </a:tabLst>
            </a:pPr>
            <a:r>
              <a:rPr lang="pl-PL"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Powiatowy Urząd Pracy w Lęborku</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0060" algn="l"/>
              </a:tabLst>
            </a:pPr>
            <a:r>
              <a:rPr lang="pl-PL"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ul. Gdańska 35, 84 – 300 Lębork, tel. 59 8623 - 744, 59 8623 - 728, 59 8623 – 766</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pole tekstowe 11">
            <a:extLst>
              <a:ext uri="{FF2B5EF4-FFF2-40B4-BE49-F238E27FC236}">
                <a16:creationId xmlns:a16="http://schemas.microsoft.com/office/drawing/2014/main" id="{05B23C02-E08B-576D-7803-6E87C1CB2D66}"/>
              </a:ext>
            </a:extLst>
          </p:cNvPr>
          <p:cNvSpPr txBox="1"/>
          <p:nvPr/>
        </p:nvSpPr>
        <p:spPr>
          <a:xfrm>
            <a:off x="2133600" y="2933700"/>
            <a:ext cx="12496800" cy="5324535"/>
          </a:xfrm>
          <a:prstGeom prst="rect">
            <a:avLst/>
          </a:prstGeom>
          <a:noFill/>
        </p:spPr>
        <p:txBody>
          <a:bodyPr wrap="square">
            <a:spAutoFit/>
          </a:bodyPr>
          <a:lstStyle/>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rejestrowanie bezrobotnych i poszukujących pracy,</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inicjowanie, organizowanie i finansowanie usług i instrumentów rynku pracy,</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inicjowanie, organizowanie i finansowanie szkoleń i przygotowania zawodowego dorosłych,</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udzielanie pomocy bezrobotnym i poszukującym pracy w znalezieniu pracy przez pośrednictwo pracy i poradnictwo zawodowe,</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udzielanie pomocy pracodawcom w pozyskiwaniu pracowników przez pośrednictwo pracy </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i poradnictwo zawodowe,</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realizacja zadań związanych z Krajowym Funduszem Szkoleniowym, w szczególności udzielanie pomocy pracodawcom poprzez finansowanie kształcenia ustawicznego pracowników i pracodawcy, </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pozyskiwanie i gospodarowanie środkami finansowymi na realizację zadań z zakresu aktywizacji lokalnego rynku pracy,</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współpraca z gminami oraz innymi instytucjami w zakresie upowszechniania ofert pracy </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i informacji o usługach i instrumentach rynku pracy,</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opracowywanie i realizowanie indywidualnych planów działania, realizowanie projektów </a:t>
            </a:r>
            <a:endParaRPr lang="pl-PL"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w zakresie promocji zatrudnienia, w tym przeciwdziałania bezrobociu, łagodzenia skutków bezrobocia i aktywizacji zawodowej bezrobotnych, wynikających z programów operacyjnych współfinansowanych ze środków Europejskiego Funduszu Społecznego i Funduszu Pracy, programów specjalnych, regionalnych.</a:t>
            </a:r>
            <a:endParaRPr lang="pl-PL" sz="2000" dirty="0">
              <a:effectLst/>
              <a:latin typeface="Times New Roman" panose="02020603050405020304" pitchFamily="18" charset="0"/>
              <a:ea typeface="Times New Roman" panose="02020603050405020304" pitchFamily="18" charset="0"/>
            </a:endParaRPr>
          </a:p>
        </p:txBody>
      </p:sp>
      <p:pic>
        <p:nvPicPr>
          <p:cNvPr id="13" name="Grafika 12">
            <a:extLst>
              <a:ext uri="{FF2B5EF4-FFF2-40B4-BE49-F238E27FC236}">
                <a16:creationId xmlns:a16="http://schemas.microsoft.com/office/drawing/2014/main" id="{9D0C8CF4-3389-8E50-E374-5C57EC2296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237443"/>
            <a:ext cx="3163923" cy="947719"/>
          </a:xfrm>
          <a:prstGeom prst="rect">
            <a:avLst/>
          </a:prstGeom>
        </p:spPr>
      </p:pic>
      <p:pic>
        <p:nvPicPr>
          <p:cNvPr id="14" name="Obraz 13">
            <a:extLst>
              <a:ext uri="{FF2B5EF4-FFF2-40B4-BE49-F238E27FC236}">
                <a16:creationId xmlns:a16="http://schemas.microsoft.com/office/drawing/2014/main" id="{02A4F997-3273-E3AE-8A81-15E5969B69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5" name="Obraz 14">
            <a:extLst>
              <a:ext uri="{FF2B5EF4-FFF2-40B4-BE49-F238E27FC236}">
                <a16:creationId xmlns:a16="http://schemas.microsoft.com/office/drawing/2014/main" id="{6A4A4BDA-95B0-8F9E-2B5D-78AC489B8E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16" name="Freeform 4">
            <a:extLst>
              <a:ext uri="{FF2B5EF4-FFF2-40B4-BE49-F238E27FC236}">
                <a16:creationId xmlns:a16="http://schemas.microsoft.com/office/drawing/2014/main" id="{8B28B23E-22D9-BE78-1607-762273FDC6E7}"/>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7"/>
            <a:stretch>
              <a:fillRect/>
            </a:stretch>
          </a:blipFill>
        </p:spPr>
      </p:sp>
      <p:pic>
        <p:nvPicPr>
          <p:cNvPr id="18" name="Obraz 17">
            <a:extLst>
              <a:ext uri="{FF2B5EF4-FFF2-40B4-BE49-F238E27FC236}">
                <a16:creationId xmlns:a16="http://schemas.microsoft.com/office/drawing/2014/main" id="{E535BA8E-B022-05AA-ABFE-777724408C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11500" y="276667"/>
            <a:ext cx="2725549" cy="96195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13908595" y="6591300"/>
            <a:ext cx="3470496" cy="3141928"/>
            <a:chOff x="0" y="0"/>
            <a:chExt cx="5580380" cy="5052060"/>
          </a:xfrm>
        </p:grpSpPr>
        <p:sp>
          <p:nvSpPr>
            <p:cNvPr id="4" name="Freeform 4"/>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2"/>
              <a:stretch>
                <a:fillRect l="-10441" r="-10441"/>
              </a:stretch>
            </a:blipFill>
          </p:spPr>
        </p:sp>
      </p:grpSp>
      <p:grpSp>
        <p:nvGrpSpPr>
          <p:cNvPr id="5" name="Group 5"/>
          <p:cNvGrpSpPr/>
          <p:nvPr/>
        </p:nvGrpSpPr>
        <p:grpSpPr>
          <a:xfrm>
            <a:off x="13513682" y="1690370"/>
            <a:ext cx="4471157" cy="4482322"/>
            <a:chOff x="0" y="0"/>
            <a:chExt cx="5594350" cy="5608320"/>
          </a:xfrm>
        </p:grpSpPr>
        <p:sp>
          <p:nvSpPr>
            <p:cNvPr id="6" name="Freeform 6"/>
            <p:cNvSpPr/>
            <p:nvPr/>
          </p:nvSpPr>
          <p:spPr>
            <a:xfrm>
              <a:off x="-80010" y="-191770"/>
              <a:ext cx="6264910" cy="5977890"/>
            </a:xfrm>
            <a:custGeom>
              <a:avLst/>
              <a:gdLst/>
              <a:ahLst/>
              <a:cxnLst/>
              <a:rect l="l" t="t" r="r" b="b"/>
              <a:pathLst>
                <a:path w="6264910" h="597789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blipFill>
              <a:blip r:embed="rId3"/>
              <a:stretch>
                <a:fillRect l="-16826" r="-16826"/>
              </a:stretch>
            </a:blipFill>
          </p:spPr>
        </p:sp>
      </p:grpSp>
      <p:pic>
        <p:nvPicPr>
          <p:cNvPr id="14" name="Grafika 13">
            <a:extLst>
              <a:ext uri="{FF2B5EF4-FFF2-40B4-BE49-F238E27FC236}">
                <a16:creationId xmlns:a16="http://schemas.microsoft.com/office/drawing/2014/main" id="{B0899D18-BBBB-9B2E-E15C-9C794DD8E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2400" y="237443"/>
            <a:ext cx="3163923" cy="947719"/>
          </a:xfrm>
          <a:prstGeom prst="rect">
            <a:avLst/>
          </a:prstGeom>
        </p:spPr>
      </p:pic>
      <p:pic>
        <p:nvPicPr>
          <p:cNvPr id="15" name="Obraz 14">
            <a:extLst>
              <a:ext uri="{FF2B5EF4-FFF2-40B4-BE49-F238E27FC236}">
                <a16:creationId xmlns:a16="http://schemas.microsoft.com/office/drawing/2014/main" id="{999ACBB8-5262-2727-A525-407DF3830E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6" name="Obraz 15">
            <a:extLst>
              <a:ext uri="{FF2B5EF4-FFF2-40B4-BE49-F238E27FC236}">
                <a16:creationId xmlns:a16="http://schemas.microsoft.com/office/drawing/2014/main" id="{79F32535-88D0-2004-3D36-62EEB312DF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17" name="Freeform 4">
            <a:extLst>
              <a:ext uri="{FF2B5EF4-FFF2-40B4-BE49-F238E27FC236}">
                <a16:creationId xmlns:a16="http://schemas.microsoft.com/office/drawing/2014/main" id="{8828E25F-0511-06C7-1038-5454D29858C4}"/>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8"/>
            <a:stretch>
              <a:fillRect/>
            </a:stretch>
          </a:blipFill>
        </p:spPr>
      </p:sp>
      <p:sp>
        <p:nvSpPr>
          <p:cNvPr id="19" name="pole tekstowe 18">
            <a:extLst>
              <a:ext uri="{FF2B5EF4-FFF2-40B4-BE49-F238E27FC236}">
                <a16:creationId xmlns:a16="http://schemas.microsoft.com/office/drawing/2014/main" id="{03054D4C-7336-3FA3-AD01-3793CD1E8542}"/>
              </a:ext>
            </a:extLst>
          </p:cNvPr>
          <p:cNvSpPr txBox="1"/>
          <p:nvPr/>
        </p:nvSpPr>
        <p:spPr>
          <a:xfrm>
            <a:off x="1447800" y="1537102"/>
            <a:ext cx="12344400" cy="7354193"/>
          </a:xfrm>
          <a:prstGeom prst="rect">
            <a:avLst/>
          </a:prstGeom>
          <a:noFill/>
        </p:spPr>
        <p:txBody>
          <a:bodyPr wrap="square">
            <a:spAutoFit/>
          </a:bodyPr>
          <a:lstStyle/>
          <a:p>
            <a:pPr algn="ctr">
              <a:lnSpc>
                <a:spcPct val="107000"/>
              </a:lnSpc>
              <a:spcAft>
                <a:spcPts val="800"/>
              </a:spcAft>
              <a:tabLst>
                <a:tab pos="480060" algn="l"/>
              </a:tabLst>
            </a:pPr>
            <a:r>
              <a:rPr lang="pl-PL"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Domy Pomocy Społecznej:</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0060" algn="l"/>
              </a:tabLst>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Dom Pomocy Społecznej nr 1 w Lęborku, ul. Stryjewskiego 23, 84 – 300 Lębork, tel. 59 8624 – 200, e – mail: </a:t>
            </a:r>
            <a:r>
              <a:rPr lang="pl-PL" sz="2000" u="sng" dirty="0">
                <a:solidFill>
                  <a:srgbClr val="0563C1"/>
                </a:solidFill>
                <a:effectLst/>
                <a:latin typeface="Calibri" panose="020F0502020204030204" pitchFamily="34" charset="0"/>
                <a:ea typeface="Times New Roman" panose="02020603050405020304" pitchFamily="18" charset="0"/>
                <a:hlinkClick r:id="rId9"/>
              </a:rPr>
              <a:t>dps1_lebork@wp.pl</a:t>
            </a:r>
            <a:endParaRPr lang="pl-PL"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Dom Pomocy Społecznej nr 2 w Lęborku, ul. Wojska Polskiego 43, 84 – 300 Lębork, tel. 59 8621 – 141, e – mail: </a:t>
            </a:r>
            <a:r>
              <a:rPr lang="pl-PL" sz="2000" u="sng" dirty="0">
                <a:solidFill>
                  <a:srgbClr val="0563C1"/>
                </a:solidFill>
                <a:effectLst/>
                <a:latin typeface="Calibri" panose="020F0502020204030204" pitchFamily="34" charset="0"/>
                <a:ea typeface="Times New Roman" panose="02020603050405020304" pitchFamily="18" charset="0"/>
                <a:hlinkClick r:id="rId10"/>
              </a:rPr>
              <a:t>dps2_lebork@wp.pl</a:t>
            </a:r>
            <a:endParaRPr lang="pl-PL" sz="2000" dirty="0">
              <a:effectLst/>
              <a:latin typeface="Times New Roman" panose="02020603050405020304" pitchFamily="18" charset="0"/>
              <a:ea typeface="Times New Roman" panose="02020603050405020304" pitchFamily="18" charset="0"/>
            </a:endParaRPr>
          </a:p>
          <a:p>
            <a:pPr>
              <a:lnSpc>
                <a:spcPct val="107000"/>
              </a:lnSpc>
              <a:spcAft>
                <a:spcPts val="800"/>
              </a:spcAft>
              <a:tabLst>
                <a:tab pos="480060" algn="l"/>
              </a:tabLst>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0060" algn="l"/>
              </a:tabLst>
            </a:pPr>
            <a:r>
              <a:rPr lang="pl-PL" sz="2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Domy Pomocy Społecznej w Lęborku:</a:t>
            </a:r>
            <a:endParaRPr lang="pl-PL" sz="2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umożliwiają udział w terapii zajęciowej,</a:t>
            </a:r>
            <a:endParaRPr lang="pl-PL" sz="20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umożliwiają udział w podnoszeniu sprawności i aktywizacji,</a:t>
            </a:r>
            <a:endParaRPr lang="pl-PL" sz="20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zaspokajają potrzebę religijną i kulturalną,</a:t>
            </a:r>
            <a:endParaRPr lang="pl-PL" sz="20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tworzą warunki do rozwoju samorządu mieszkańców,</a:t>
            </a:r>
            <a:endParaRPr lang="pl-PL" sz="20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stymulują nawiązywanie, utrzymywanie i rozwijanie kontaktów z rodziną i środowiskiem,</a:t>
            </a:r>
            <a:endParaRPr lang="pl-PL" sz="20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zapewniają bezpieczne przechowywanie środków pieniężnych i przedmiotów wartościowych,</a:t>
            </a:r>
            <a:endParaRPr lang="pl-PL" sz="20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zmierzają do usamodzielniania mieszkańca w miarę jego możliwości,</a:t>
            </a:r>
            <a:endParaRPr lang="pl-PL" sz="20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pomagają w podjęciu pracy, szczególnie mającej charakter terapeutyczny, </a:t>
            </a:r>
            <a:endParaRPr lang="pl-PL" sz="20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480060" algn="l"/>
              </a:tabLst>
            </a:pPr>
            <a:r>
              <a:rPr lang="pl-PL" sz="2000" dirty="0">
                <a:solidFill>
                  <a:srgbClr val="000000"/>
                </a:solidFill>
                <a:effectLst/>
                <a:latin typeface="Calibri" panose="020F0502020204030204" pitchFamily="34" charset="0"/>
                <a:ea typeface="Times New Roman" panose="02020603050405020304" pitchFamily="18" charset="0"/>
              </a:rPr>
              <a:t>przestrzegają praw mieszkańca oraz dostępność informacji o tych prawach.</a:t>
            </a:r>
            <a:endParaRPr lang="pl-PL" sz="20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a 13">
            <a:extLst>
              <a:ext uri="{FF2B5EF4-FFF2-40B4-BE49-F238E27FC236}">
                <a16:creationId xmlns:a16="http://schemas.microsoft.com/office/drawing/2014/main" id="{B0899D18-BBBB-9B2E-E15C-9C794DD8EE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2400" y="237443"/>
            <a:ext cx="3163923" cy="947719"/>
          </a:xfrm>
          <a:prstGeom prst="rect">
            <a:avLst/>
          </a:prstGeom>
        </p:spPr>
      </p:pic>
      <p:pic>
        <p:nvPicPr>
          <p:cNvPr id="15" name="Obraz 14">
            <a:extLst>
              <a:ext uri="{FF2B5EF4-FFF2-40B4-BE49-F238E27FC236}">
                <a16:creationId xmlns:a16="http://schemas.microsoft.com/office/drawing/2014/main" id="{999ACBB8-5262-2727-A525-407DF3830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6" name="Obraz 15">
            <a:extLst>
              <a:ext uri="{FF2B5EF4-FFF2-40B4-BE49-F238E27FC236}">
                <a16:creationId xmlns:a16="http://schemas.microsoft.com/office/drawing/2014/main" id="{79F32535-88D0-2004-3D36-62EEB312DF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
        <p:nvSpPr>
          <p:cNvPr id="17" name="Freeform 4">
            <a:extLst>
              <a:ext uri="{FF2B5EF4-FFF2-40B4-BE49-F238E27FC236}">
                <a16:creationId xmlns:a16="http://schemas.microsoft.com/office/drawing/2014/main" id="{8828E25F-0511-06C7-1038-5454D29858C4}"/>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6"/>
            <a:stretch>
              <a:fillRect/>
            </a:stretch>
          </a:blipFill>
        </p:spPr>
      </p:sp>
      <p:sp>
        <p:nvSpPr>
          <p:cNvPr id="19" name="pole tekstowe 18">
            <a:extLst>
              <a:ext uri="{FF2B5EF4-FFF2-40B4-BE49-F238E27FC236}">
                <a16:creationId xmlns:a16="http://schemas.microsoft.com/office/drawing/2014/main" id="{03054D4C-7336-3FA3-AD01-3793CD1E8542}"/>
              </a:ext>
            </a:extLst>
          </p:cNvPr>
          <p:cNvSpPr txBox="1"/>
          <p:nvPr/>
        </p:nvSpPr>
        <p:spPr>
          <a:xfrm>
            <a:off x="3733800" y="5149755"/>
            <a:ext cx="12344400" cy="1752403"/>
          </a:xfrm>
          <a:prstGeom prst="rect">
            <a:avLst/>
          </a:prstGeom>
          <a:noFill/>
        </p:spPr>
        <p:txBody>
          <a:bodyPr wrap="square">
            <a:spAutoFit/>
          </a:bodyPr>
          <a:lstStyle/>
          <a:p>
            <a:pPr algn="ctr">
              <a:lnSpc>
                <a:spcPct val="107000"/>
              </a:lnSpc>
              <a:spcAft>
                <a:spcPts val="800"/>
              </a:spcAft>
              <a:tabLst>
                <a:tab pos="480060" algn="l"/>
              </a:tabLst>
            </a:pPr>
            <a:r>
              <a:rPr lang="pl-PL" sz="3200" dirty="0">
                <a:effectLst/>
                <a:latin typeface="Calibri" panose="020F0502020204030204" pitchFamily="34" charset="0"/>
                <a:ea typeface="Calibri" panose="020F0502020204030204" pitchFamily="34" charset="0"/>
                <a:cs typeface="Calibri" panose="020F0502020204030204" pitchFamily="34" charset="0"/>
              </a:rPr>
              <a:t>Przewodnik opracował: </a:t>
            </a:r>
          </a:p>
          <a:p>
            <a:pPr algn="ctr">
              <a:lnSpc>
                <a:spcPct val="107000"/>
              </a:lnSpc>
              <a:spcAft>
                <a:spcPts val="800"/>
              </a:spcAft>
              <a:tabLst>
                <a:tab pos="480060" algn="l"/>
              </a:tabLst>
            </a:pPr>
            <a:r>
              <a:rPr lang="pl-PL" sz="3200" dirty="0">
                <a:effectLst/>
                <a:latin typeface="Calibri" panose="020F0502020204030204" pitchFamily="34" charset="0"/>
                <a:ea typeface="Calibri" panose="020F0502020204030204" pitchFamily="34" charset="0"/>
                <a:cs typeface="Calibri" panose="020F0502020204030204" pitchFamily="34" charset="0"/>
              </a:rPr>
              <a:t>Zespół Koordynujący realizację „Narodowego Programu Ochrony Zdrowia Psychicznego na lata 2023 – 2030”</a:t>
            </a:r>
          </a:p>
        </p:txBody>
      </p:sp>
    </p:spTree>
    <p:extLst>
      <p:ext uri="{BB962C8B-B14F-4D97-AF65-F5344CB8AC3E}">
        <p14:creationId xmlns:p14="http://schemas.microsoft.com/office/powerpoint/2010/main" val="360917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C5AD9E98-486E-3AA3-9856-210909A44128}"/>
              </a:ext>
            </a:extLst>
          </p:cNvPr>
          <p:cNvSpPr txBox="1"/>
          <p:nvPr/>
        </p:nvSpPr>
        <p:spPr>
          <a:xfrm>
            <a:off x="619753" y="1409700"/>
            <a:ext cx="17602200" cy="8279190"/>
          </a:xfrm>
          <a:prstGeom prst="rect">
            <a:avLst/>
          </a:prstGeom>
          <a:noFill/>
        </p:spPr>
        <p:txBody>
          <a:bodyPr wrap="square" rtlCol="0">
            <a:spAutoFit/>
          </a:bodyPr>
          <a:lstStyle/>
          <a:p>
            <a:pPr algn="ctr"/>
            <a:r>
              <a:rPr lang="pl-PL" sz="2800" b="1" i="1" dirty="0">
                <a:latin typeface="Calibri" panose="020F0502020204030204" pitchFamily="34" charset="0"/>
                <a:ea typeface="Calibri" panose="020F0502020204030204" pitchFamily="34" charset="0"/>
                <a:cs typeface="Calibri" panose="020F0502020204030204" pitchFamily="34" charset="0"/>
              </a:rPr>
              <a:t>Co to jest zdrowie psychiczne?</a:t>
            </a:r>
            <a:r>
              <a:rPr lang="pl-PL" sz="2800" b="1" i="1" dirty="0">
                <a:effectLst/>
                <a:latin typeface="Calibri" panose="020F0502020204030204" pitchFamily="34" charset="0"/>
                <a:ea typeface="Calibri" panose="020F0502020204030204" pitchFamily="34" charset="0"/>
                <a:cs typeface="Calibri" panose="020F0502020204030204" pitchFamily="34" charset="0"/>
              </a:rPr>
              <a:t> </a:t>
            </a:r>
          </a:p>
          <a:p>
            <a:pPr algn="ctr"/>
            <a:endParaRPr lang="pl-PL" sz="2800" b="1" i="1" dirty="0">
              <a:latin typeface="Calibri" panose="020F0502020204030204" pitchFamily="34" charset="0"/>
              <a:ea typeface="Calibri" panose="020F0502020204030204" pitchFamily="34" charset="0"/>
              <a:cs typeface="Calibri" panose="020F0502020204030204" pitchFamily="34" charset="0"/>
            </a:endParaRPr>
          </a:p>
          <a:p>
            <a:pPr algn="just"/>
            <a:r>
              <a:rPr lang="pl-PL"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Zdrowie psychiczne</a:t>
            </a:r>
            <a:r>
              <a:rPr lang="pl-PL" sz="2800" b="0" dirty="0">
                <a:effectLst/>
                <a:latin typeface="Calibri" panose="020F0502020204030204" pitchFamily="34" charset="0"/>
                <a:ea typeface="Calibri" panose="020F0502020204030204" pitchFamily="34" charset="0"/>
                <a:cs typeface="Calibri" panose="020F0502020204030204" pitchFamily="34" charset="0"/>
              </a:rPr>
              <a:t> zgodnie z definicją WHO składa się z dobrostanu w trzech zakresach: fizycznym, psychicznym </a:t>
            </a:r>
            <a:br>
              <a:rPr lang="pl-PL" sz="2800" b="0" dirty="0">
                <a:effectLst/>
                <a:latin typeface="Calibri" panose="020F0502020204030204" pitchFamily="34" charset="0"/>
                <a:ea typeface="Calibri" panose="020F0502020204030204" pitchFamily="34" charset="0"/>
                <a:cs typeface="Calibri" panose="020F0502020204030204" pitchFamily="34" charset="0"/>
              </a:rPr>
            </a:br>
            <a:r>
              <a:rPr lang="pl-PL" sz="2800" b="0" dirty="0">
                <a:effectLst/>
                <a:latin typeface="Calibri" panose="020F0502020204030204" pitchFamily="34" charset="0"/>
                <a:ea typeface="Calibri" panose="020F0502020204030204" pitchFamily="34" charset="0"/>
                <a:cs typeface="Calibri" panose="020F0502020204030204" pitchFamily="34" charset="0"/>
              </a:rPr>
              <a:t>i społecznym. </a:t>
            </a:r>
            <a:r>
              <a:rPr lang="pl-PL" sz="2800" b="1" dirty="0">
                <a:latin typeface="Calibri" panose="020F0502020204030204" pitchFamily="34" charset="0"/>
                <a:ea typeface="Calibri" panose="020F0502020204030204" pitchFamily="34" charset="0"/>
                <a:cs typeface="Calibri" panose="020F0502020204030204" pitchFamily="34" charset="0"/>
              </a:rPr>
              <a:t>Zdrowie psychiczne to więcej niż brak zaburzeń psychicznych. Jest ono dobrostanem, w którym realizowane są możliwości jednostki, radzi sobie ona z sytuacjami życiowymi, uczestniczy w życiu społecznym, a także produktywnie pracuje.</a:t>
            </a:r>
            <a:r>
              <a:rPr lang="pl-PL" sz="2800" b="0" dirty="0">
                <a:effectLst/>
                <a:latin typeface="Calibri" panose="020F0502020204030204" pitchFamily="34" charset="0"/>
                <a:ea typeface="Calibri" panose="020F0502020204030204" pitchFamily="34" charset="0"/>
                <a:cs typeface="Calibri" panose="020F0502020204030204" pitchFamily="34" charset="0"/>
              </a:rPr>
              <a:t> Zdrowie psychiczne jest nie tylko brakiem zaburzeń, ale stanowi również podstawę dobrego samopoczucia i zdolności funkcjonowania w społeczeństwie.  </a:t>
            </a:r>
            <a:endParaRPr lang="pl-PL" sz="2800" dirty="0">
              <a:latin typeface="Calibri" panose="020F0502020204030204" pitchFamily="34" charset="0"/>
              <a:ea typeface="Calibri" panose="020F0502020204030204" pitchFamily="34" charset="0"/>
              <a:cs typeface="Calibri" panose="020F0502020204030204" pitchFamily="34" charset="0"/>
            </a:endParaRPr>
          </a:p>
          <a:p>
            <a:r>
              <a:rPr lang="pl-PL" sz="2800" b="0" dirty="0">
                <a:effectLst/>
                <a:latin typeface="Calibri" panose="020F0502020204030204" pitchFamily="34" charset="0"/>
                <a:ea typeface="Calibri" panose="020F0502020204030204" pitchFamily="34" charset="0"/>
                <a:cs typeface="Calibri" panose="020F0502020204030204" pitchFamily="34" charset="0"/>
              </a:rPr>
              <a:t>Dobrostan psychiczny to poczucie spełnienia i satysfakcji z życia, a także niski poziom stresu. </a:t>
            </a:r>
          </a:p>
          <a:p>
            <a:pPr algn="ctr"/>
            <a:endParaRPr lang="pl-PL" sz="2800" b="1" i="1" dirty="0">
              <a:effectLst/>
              <a:latin typeface="Calibri" panose="020F0502020204030204" pitchFamily="34" charset="0"/>
              <a:ea typeface="Calibri" panose="020F0502020204030204" pitchFamily="34" charset="0"/>
              <a:cs typeface="Calibri" panose="020F0502020204030204" pitchFamily="34" charset="0"/>
            </a:endParaRPr>
          </a:p>
          <a:p>
            <a:pPr algn="ctr"/>
            <a:r>
              <a:rPr lang="pl-PL" sz="2800" b="1" i="1" dirty="0">
                <a:effectLst/>
                <a:latin typeface="Calibri" panose="020F0502020204030204" pitchFamily="34" charset="0"/>
                <a:ea typeface="Calibri" panose="020F0502020204030204" pitchFamily="34" charset="0"/>
                <a:cs typeface="Calibri" panose="020F0502020204030204" pitchFamily="34" charset="0"/>
              </a:rPr>
              <a:t>Składa się na niego kilka wymiarów:  </a:t>
            </a:r>
            <a:endParaRPr lang="pl-PL" sz="2800" b="1" i="1" dirty="0">
              <a:latin typeface="Calibri" panose="020F0502020204030204" pitchFamily="34" charset="0"/>
              <a:ea typeface="Calibri" panose="020F0502020204030204" pitchFamily="34" charset="0"/>
              <a:cs typeface="Calibri" panose="020F0502020204030204" pitchFamily="34" charset="0"/>
            </a:endParaRPr>
          </a:p>
          <a:p>
            <a:pPr marL="457200" indent="-457200" algn="ctr">
              <a:buFont typeface="Wingdings" panose="05000000000000000000" pitchFamily="2" charset="2"/>
              <a:buChar char="ü"/>
            </a:pPr>
            <a:r>
              <a:rPr lang="pl-PL" sz="2800" b="0" dirty="0">
                <a:effectLst/>
                <a:latin typeface="Calibri" panose="020F0502020204030204" pitchFamily="34" charset="0"/>
                <a:ea typeface="Calibri" panose="020F0502020204030204" pitchFamily="34" charset="0"/>
                <a:cs typeface="Calibri" panose="020F0502020204030204" pitchFamily="34" charset="0"/>
              </a:rPr>
              <a:t>rozwój osobisty, </a:t>
            </a:r>
          </a:p>
          <a:p>
            <a:pPr marL="457200" indent="-457200" algn="ctr">
              <a:buFont typeface="Wingdings" panose="05000000000000000000" pitchFamily="2" charset="2"/>
              <a:buChar char="ü"/>
            </a:pPr>
            <a:r>
              <a:rPr lang="pl-PL" sz="2800" b="0" dirty="0">
                <a:effectLst/>
                <a:latin typeface="Calibri" panose="020F0502020204030204" pitchFamily="34" charset="0"/>
                <a:ea typeface="Calibri" panose="020F0502020204030204" pitchFamily="34" charset="0"/>
                <a:cs typeface="Calibri" panose="020F0502020204030204" pitchFamily="34" charset="0"/>
              </a:rPr>
              <a:t>cel w życiu, </a:t>
            </a:r>
          </a:p>
          <a:p>
            <a:pPr marL="457200" indent="-457200" algn="ctr">
              <a:buFont typeface="Wingdings" panose="05000000000000000000" pitchFamily="2" charset="2"/>
              <a:buChar char="ü"/>
            </a:pPr>
            <a:r>
              <a:rPr lang="pl-PL" sz="2800" b="0" dirty="0">
                <a:effectLst/>
                <a:latin typeface="Calibri" panose="020F0502020204030204" pitchFamily="34" charset="0"/>
                <a:ea typeface="Calibri" panose="020F0502020204030204" pitchFamily="34" charset="0"/>
                <a:cs typeface="Calibri" panose="020F0502020204030204" pitchFamily="34" charset="0"/>
              </a:rPr>
              <a:t>panowanie nad otoczeniem </a:t>
            </a:r>
          </a:p>
          <a:p>
            <a:pPr marL="457200" indent="-457200" algn="ctr">
              <a:buFont typeface="Wingdings" panose="05000000000000000000" pitchFamily="2" charset="2"/>
              <a:buChar char="ü"/>
            </a:pPr>
            <a:r>
              <a:rPr lang="pl-PL" sz="2800" b="0" dirty="0">
                <a:effectLst/>
                <a:latin typeface="Calibri" panose="020F0502020204030204" pitchFamily="34" charset="0"/>
                <a:ea typeface="Calibri" panose="020F0502020204030204" pitchFamily="34" charset="0"/>
                <a:cs typeface="Calibri" panose="020F0502020204030204" pitchFamily="34" charset="0"/>
              </a:rPr>
              <a:t>samoakceptacja,  </a:t>
            </a:r>
          </a:p>
          <a:p>
            <a:pPr marL="457200" indent="-457200" algn="ctr">
              <a:buFont typeface="Wingdings" panose="05000000000000000000" pitchFamily="2" charset="2"/>
              <a:buChar char="ü"/>
            </a:pPr>
            <a:r>
              <a:rPr lang="pl-PL" sz="2800" b="0" dirty="0">
                <a:effectLst/>
                <a:latin typeface="Calibri" panose="020F0502020204030204" pitchFamily="34" charset="0"/>
                <a:ea typeface="Calibri" panose="020F0502020204030204" pitchFamily="34" charset="0"/>
                <a:cs typeface="Calibri" panose="020F0502020204030204" pitchFamily="34" charset="0"/>
              </a:rPr>
              <a:t>niezależność,  </a:t>
            </a:r>
          </a:p>
          <a:p>
            <a:pPr marL="457200" indent="-457200" algn="ctr">
              <a:buFont typeface="Wingdings" panose="05000000000000000000" pitchFamily="2" charset="2"/>
              <a:buChar char="ü"/>
            </a:pPr>
            <a:r>
              <a:rPr lang="pl-PL" sz="2800" b="0" dirty="0">
                <a:effectLst/>
                <a:latin typeface="Calibri" panose="020F0502020204030204" pitchFamily="34" charset="0"/>
                <a:ea typeface="Calibri" panose="020F0502020204030204" pitchFamily="34" charset="0"/>
                <a:cs typeface="Calibri" panose="020F0502020204030204" pitchFamily="34" charset="0"/>
              </a:rPr>
              <a:t>pozytywne relacje z innymi.</a:t>
            </a:r>
          </a:p>
          <a:p>
            <a:endParaRPr lang="pl-PL" sz="2800" b="0" dirty="0">
              <a:effectLst/>
              <a:latin typeface="Calibri" panose="020F0502020204030204" pitchFamily="34" charset="0"/>
              <a:ea typeface="Calibri" panose="020F0502020204030204" pitchFamily="34" charset="0"/>
              <a:cs typeface="Calibri" panose="020F0502020204030204" pitchFamily="34" charset="0"/>
            </a:endParaRPr>
          </a:p>
          <a:p>
            <a:r>
              <a:rPr lang="pl-PL" sz="2800" b="0" dirty="0">
                <a:effectLst/>
                <a:latin typeface="Calibri" panose="020F0502020204030204" pitchFamily="34" charset="0"/>
                <a:ea typeface="Calibri" panose="020F0502020204030204" pitchFamily="34" charset="0"/>
                <a:cs typeface="Calibri" panose="020F0502020204030204" pitchFamily="34" charset="0"/>
              </a:rPr>
              <a:t>Poczucie dobrostanu psychicznego zwiększa poziom aktywności, w tym fizycznej, zaangażowanie w pracę, pozytywnie wpływa na samoocenę, a w konsekwencji na relacje międzyludzkie.  </a:t>
            </a:r>
            <a:endParaRPr lang="pl-PL"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Freeform 4">
            <a:extLst>
              <a:ext uri="{FF2B5EF4-FFF2-40B4-BE49-F238E27FC236}">
                <a16:creationId xmlns:a16="http://schemas.microsoft.com/office/drawing/2014/main" id="{1CCFA33C-2CAF-8538-0CE2-A319776761DE}"/>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2"/>
            <a:stretch>
              <a:fillRect/>
            </a:stretch>
          </a:blipFill>
        </p:spPr>
      </p:sp>
      <p:pic>
        <p:nvPicPr>
          <p:cNvPr id="3" name="Grafika 2">
            <a:extLst>
              <a:ext uri="{FF2B5EF4-FFF2-40B4-BE49-F238E27FC236}">
                <a16:creationId xmlns:a16="http://schemas.microsoft.com/office/drawing/2014/main" id="{2B4FD181-EEA0-D8DF-E362-2349B0CA2E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237443"/>
            <a:ext cx="3163923" cy="947719"/>
          </a:xfrm>
          <a:prstGeom prst="rect">
            <a:avLst/>
          </a:prstGeom>
        </p:spPr>
      </p:pic>
      <p:pic>
        <p:nvPicPr>
          <p:cNvPr id="4" name="Obraz 3">
            <a:extLst>
              <a:ext uri="{FF2B5EF4-FFF2-40B4-BE49-F238E27FC236}">
                <a16:creationId xmlns:a16="http://schemas.microsoft.com/office/drawing/2014/main" id="{1636A756-2745-DDD6-A27D-885DE4CFBC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5" name="Obraz 4">
            <a:extLst>
              <a:ext uri="{FF2B5EF4-FFF2-40B4-BE49-F238E27FC236}">
                <a16:creationId xmlns:a16="http://schemas.microsoft.com/office/drawing/2014/main" id="{5715EA6A-6CA9-19AB-2D10-CBA91FB7A3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extLst>
      <p:ext uri="{BB962C8B-B14F-4D97-AF65-F5344CB8AC3E}">
        <p14:creationId xmlns:p14="http://schemas.microsoft.com/office/powerpoint/2010/main" val="340571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C5AD9E98-486E-3AA3-9856-210909A44128}"/>
              </a:ext>
            </a:extLst>
          </p:cNvPr>
          <p:cNvSpPr txBox="1"/>
          <p:nvPr/>
        </p:nvSpPr>
        <p:spPr>
          <a:xfrm>
            <a:off x="685800" y="1333500"/>
            <a:ext cx="17602200" cy="8710077"/>
          </a:xfrm>
          <a:prstGeom prst="rect">
            <a:avLst/>
          </a:prstGeom>
          <a:noFill/>
        </p:spPr>
        <p:txBody>
          <a:bodyPr wrap="square" rtlCol="0">
            <a:spAutoFit/>
          </a:bodyPr>
          <a:lstStyle/>
          <a:p>
            <a:pPr algn="ctr"/>
            <a:r>
              <a:rPr lang="pl-PL" sz="2800" b="1" i="1" dirty="0">
                <a:latin typeface="Calibri" panose="020F0502020204030204" pitchFamily="34" charset="0"/>
                <a:ea typeface="Calibri" panose="020F0502020204030204" pitchFamily="34" charset="0"/>
                <a:cs typeface="Calibri" panose="020F0502020204030204" pitchFamily="34" charset="0"/>
              </a:rPr>
              <a:t>Jak dbać o zdrowie psychiczne?</a:t>
            </a:r>
            <a:r>
              <a:rPr lang="pl-PL" sz="2800" b="0" i="1" dirty="0">
                <a:effectLst/>
                <a:latin typeface="Calibri" panose="020F0502020204030204" pitchFamily="34" charset="0"/>
                <a:ea typeface="Calibri" panose="020F0502020204030204" pitchFamily="34" charset="0"/>
                <a:cs typeface="Calibri" panose="020F0502020204030204" pitchFamily="34" charset="0"/>
              </a:rPr>
              <a:t> </a:t>
            </a:r>
            <a:endParaRPr lang="pl-PL" sz="2800" b="1" i="1" dirty="0">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effectLst/>
                <a:latin typeface="Calibri" panose="020F0502020204030204" pitchFamily="34" charset="0"/>
                <a:ea typeface="Calibri" panose="020F0502020204030204" pitchFamily="34" charset="0"/>
                <a:cs typeface="Calibri" panose="020F0502020204030204" pitchFamily="34" charset="0"/>
              </a:rPr>
              <a:t>Zdrowie psychiczne kształtowane jest przez szereg czynników. Wśród nich znajdują się te, które sprzyjają jego poprawie, np. zdrowa dieta, aktywność fizyczna, lub powodują jego pogorszenie, np. uzależnienie od alkoholu, stres, brak snu. Dbanie o </a:t>
            </a:r>
            <a:r>
              <a:rPr lang="pl-PL" sz="2800" b="1" dirty="0">
                <a:latin typeface="Calibri" panose="020F0502020204030204" pitchFamily="34" charset="0"/>
                <a:ea typeface="Calibri" panose="020F0502020204030204" pitchFamily="34" charset="0"/>
                <a:cs typeface="Calibri" panose="020F0502020204030204" pitchFamily="34" charset="0"/>
              </a:rPr>
              <a:t>zdrowie psychiczne </a:t>
            </a:r>
            <a:r>
              <a:rPr lang="pl-PL" sz="2800" b="0" dirty="0">
                <a:effectLst/>
                <a:latin typeface="Calibri" panose="020F0502020204030204" pitchFamily="34" charset="0"/>
                <a:ea typeface="Calibri" panose="020F0502020204030204" pitchFamily="34" charset="0"/>
                <a:cs typeface="Calibri" panose="020F0502020204030204" pitchFamily="34" charset="0"/>
              </a:rPr>
              <a:t>polega przede wszystkim na wzmocnieniu pozytywnych oddziaływań oraz zminimalizowaniu tych, które pogarszają stan zdrowia psychicznego.  </a:t>
            </a:r>
            <a:endParaRPr lang="pl-PL" sz="2800" dirty="0">
              <a:latin typeface="Calibri" panose="020F0502020204030204" pitchFamily="34" charset="0"/>
              <a:ea typeface="Calibri" panose="020F0502020204030204" pitchFamily="34" charset="0"/>
              <a:cs typeface="Calibri" panose="020F0502020204030204" pitchFamily="34" charset="0"/>
            </a:endParaRPr>
          </a:p>
          <a:p>
            <a:pPr algn="ctr"/>
            <a:endParaRPr lang="pl-PL" sz="2800" b="1" dirty="0">
              <a:latin typeface="Calibri" panose="020F0502020204030204" pitchFamily="34" charset="0"/>
              <a:ea typeface="Calibri" panose="020F0502020204030204" pitchFamily="34" charset="0"/>
              <a:cs typeface="Calibri" panose="020F0502020204030204" pitchFamily="34" charset="0"/>
            </a:endParaRPr>
          </a:p>
          <a:p>
            <a:pPr algn="ctr"/>
            <a:r>
              <a:rPr lang="pl-PL" sz="2800" b="1" i="1" dirty="0">
                <a:latin typeface="Calibri" panose="020F0502020204030204" pitchFamily="34" charset="0"/>
                <a:ea typeface="Calibri" panose="020F0502020204030204" pitchFamily="34" charset="0"/>
                <a:cs typeface="Calibri" panose="020F0502020204030204" pitchFamily="34" charset="0"/>
              </a:rPr>
              <a:t>Zadbaj o sen i wypoczynek</a:t>
            </a:r>
            <a:r>
              <a:rPr lang="pl-PL" sz="2800" b="0" i="1" dirty="0">
                <a:effectLst/>
                <a:latin typeface="Calibri" panose="020F0502020204030204" pitchFamily="34" charset="0"/>
                <a:ea typeface="Calibri" panose="020F0502020204030204" pitchFamily="34" charset="0"/>
                <a:cs typeface="Calibri" panose="020F0502020204030204" pitchFamily="34" charset="0"/>
              </a:rPr>
              <a:t> </a:t>
            </a:r>
            <a:endParaRPr lang="pl-PL" sz="2800" b="1" i="1" dirty="0">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effectLst/>
                <a:latin typeface="Calibri" panose="020F0502020204030204" pitchFamily="34" charset="0"/>
                <a:ea typeface="Calibri" panose="020F0502020204030204" pitchFamily="34" charset="0"/>
                <a:cs typeface="Calibri" panose="020F0502020204030204" pitchFamily="34" charset="0"/>
              </a:rPr>
              <a:t>Dorosły człowiek potrzebuje od 7 do 8 godzin nieprzerwanego snu dziennie. Taka ilość jest optymalna dla jego zdrowa. Niedobór snu jest przyczyną wielu chorób odnoszących się do fizyczności i sfery psychicznej człowieka. Niewysypianie się sprawia, że stajemy się drażliwi i gorzej radzimy sobie z sytuacjami stresowymi.  </a:t>
            </a:r>
            <a:endParaRPr lang="pl-PL" sz="2800" dirty="0">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effectLst/>
                <a:latin typeface="Calibri" panose="020F0502020204030204" pitchFamily="34" charset="0"/>
                <a:ea typeface="Calibri" panose="020F0502020204030204" pitchFamily="34" charset="0"/>
                <a:cs typeface="Calibri" panose="020F0502020204030204" pitchFamily="34" charset="0"/>
              </a:rPr>
              <a:t>Drugim istotnym elementem jest wypoczynek. Odpoczynek polegający na aktywowaniu obszarów mózgu, które są niewykorzystywane w czasie pracy zawodowej, ma istotne znacznie dla zdrowia i dobrego samopoczucia.</a:t>
            </a:r>
          </a:p>
          <a:p>
            <a:pPr algn="ctr"/>
            <a:r>
              <a:rPr lang="pl-PL" sz="2800" b="0" dirty="0">
                <a:effectLst/>
                <a:latin typeface="Calibri" panose="020F0502020204030204" pitchFamily="34" charset="0"/>
                <a:ea typeface="Calibri" panose="020F0502020204030204" pitchFamily="34" charset="0"/>
                <a:cs typeface="Calibri" panose="020F0502020204030204" pitchFamily="34" charset="0"/>
              </a:rPr>
              <a:t> </a:t>
            </a:r>
          </a:p>
          <a:p>
            <a:pPr algn="ctr"/>
            <a:r>
              <a:rPr lang="pl-PL" sz="28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Zdrowo się odżywiaj</a:t>
            </a:r>
            <a:r>
              <a:rPr lang="pl-PL" sz="2800" b="0" i="1"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pl-PL" sz="28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Racjonalna, zbilansowana dieta o odpowiednim zapotrzebowaniu kalorycznym zmniejsza ryzyko wystąpienia wielu chorób, np. </a:t>
            </a:r>
            <a:r>
              <a:rPr lang="pl-PL" sz="2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cukrzycy</a:t>
            </a:r>
            <a:r>
              <a:rPr lang="pl-PL" sz="2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czy nowotworów. Zapobiega również otyłości, która może wiązać się ze spadkiem poczucia atrakcyjności. Dodatkowo obecność w diecie niektórych produktów (m.in. węglowodanów złożonych) podnosi poziom </a:t>
            </a:r>
            <a:r>
              <a:rPr lang="pl-PL" sz="2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serotoniny</a:t>
            </a:r>
            <a:r>
              <a:rPr lang="pl-PL" sz="2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 niedobory minerałów i witamin powodują złe samopoczucie. Zbyt mała ilość żelaza jest przyczyną problemów z koncentracją i zmęczenia. Podobne skutki wywołuje niedobór witamin z grupy B, których odpowiednia ilość pomaga łagodzić stany lękowe i utrzymać równowagę psychiczną. </a:t>
            </a:r>
            <a:endParaRPr lang="pl-PL" sz="28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Freeform 4">
            <a:extLst>
              <a:ext uri="{FF2B5EF4-FFF2-40B4-BE49-F238E27FC236}">
                <a16:creationId xmlns:a16="http://schemas.microsoft.com/office/drawing/2014/main" id="{5FB49F34-9F68-93D2-1A6B-2D6A89AC88E8}"/>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5"/>
            <a:stretch>
              <a:fillRect/>
            </a:stretch>
          </a:blipFill>
        </p:spPr>
      </p:sp>
      <p:pic>
        <p:nvPicPr>
          <p:cNvPr id="3" name="Grafika 2">
            <a:extLst>
              <a:ext uri="{FF2B5EF4-FFF2-40B4-BE49-F238E27FC236}">
                <a16:creationId xmlns:a16="http://schemas.microsoft.com/office/drawing/2014/main" id="{2E2DC65F-D164-9B6D-4C98-2E0364A5E7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62400" y="237443"/>
            <a:ext cx="3163923" cy="947719"/>
          </a:xfrm>
          <a:prstGeom prst="rect">
            <a:avLst/>
          </a:prstGeom>
        </p:spPr>
      </p:pic>
      <p:pic>
        <p:nvPicPr>
          <p:cNvPr id="4" name="Obraz 3">
            <a:extLst>
              <a:ext uri="{FF2B5EF4-FFF2-40B4-BE49-F238E27FC236}">
                <a16:creationId xmlns:a16="http://schemas.microsoft.com/office/drawing/2014/main" id="{6FE1801E-C609-F664-7BFC-0EA4046485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5" name="Obraz 4">
            <a:extLst>
              <a:ext uri="{FF2B5EF4-FFF2-40B4-BE49-F238E27FC236}">
                <a16:creationId xmlns:a16="http://schemas.microsoft.com/office/drawing/2014/main" id="{220F9EC3-AD5F-DB0D-FBCF-CA1F07681A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extLst>
      <p:ext uri="{BB962C8B-B14F-4D97-AF65-F5344CB8AC3E}">
        <p14:creationId xmlns:p14="http://schemas.microsoft.com/office/powerpoint/2010/main" val="380986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C5AD9E98-486E-3AA3-9856-210909A44128}"/>
              </a:ext>
            </a:extLst>
          </p:cNvPr>
          <p:cNvSpPr txBox="1"/>
          <p:nvPr/>
        </p:nvSpPr>
        <p:spPr>
          <a:xfrm>
            <a:off x="674427" y="1409700"/>
            <a:ext cx="17602200" cy="8279190"/>
          </a:xfrm>
          <a:prstGeom prst="rect">
            <a:avLst/>
          </a:prstGeom>
          <a:noFill/>
        </p:spPr>
        <p:txBody>
          <a:bodyPr wrap="square" rtlCol="0">
            <a:spAutoFit/>
          </a:bodyPr>
          <a:lstStyle/>
          <a:p>
            <a:pPr algn="ctr"/>
            <a:r>
              <a:rPr lang="pl-PL" sz="2800" b="1" i="1" dirty="0">
                <a:latin typeface="Calibri" panose="020F0502020204030204" pitchFamily="34" charset="0"/>
                <a:ea typeface="Calibri" panose="020F0502020204030204" pitchFamily="34" charset="0"/>
                <a:cs typeface="Calibri" panose="020F0502020204030204" pitchFamily="34" charset="0"/>
              </a:rPr>
              <a:t>Unikaj alkoholu i używek</a:t>
            </a:r>
            <a:r>
              <a:rPr lang="pl-PL" sz="2800" b="0" i="1" dirty="0">
                <a:effectLst/>
                <a:latin typeface="Calibri" panose="020F0502020204030204" pitchFamily="34" charset="0"/>
                <a:ea typeface="Calibri" panose="020F0502020204030204" pitchFamily="34" charset="0"/>
                <a:cs typeface="Calibri" panose="020F0502020204030204" pitchFamily="34" charset="0"/>
              </a:rPr>
              <a:t> </a:t>
            </a:r>
          </a:p>
          <a:p>
            <a:endParaRPr lang="pl-PL" sz="2800" b="1" dirty="0">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effectLst/>
                <a:latin typeface="Calibri" panose="020F0502020204030204" pitchFamily="34" charset="0"/>
                <a:ea typeface="Calibri" panose="020F0502020204030204" pitchFamily="34" charset="0"/>
                <a:cs typeface="Calibri" panose="020F0502020204030204" pitchFamily="34" charset="0"/>
              </a:rPr>
              <a:t>Picie alkoholu oraz stosowanie substancji psychoaktywnych daje złudny chwilowy efekt odstresowania, który może prowadzić do uzależnienia stanowiącego poważną chorobę psychiczną. W sytuacjach stresowych należy unikać alkoholu </a:t>
            </a:r>
            <a:br>
              <a:rPr lang="pl-PL" sz="2800" b="0" dirty="0">
                <a:effectLst/>
                <a:latin typeface="Calibri" panose="020F0502020204030204" pitchFamily="34" charset="0"/>
                <a:ea typeface="Calibri" panose="020F0502020204030204" pitchFamily="34" charset="0"/>
                <a:cs typeface="Calibri" panose="020F0502020204030204" pitchFamily="34" charset="0"/>
              </a:rPr>
            </a:br>
            <a:r>
              <a:rPr lang="pl-PL" sz="2800" b="0" dirty="0">
                <a:effectLst/>
                <a:latin typeface="Calibri" panose="020F0502020204030204" pitchFamily="34" charset="0"/>
                <a:ea typeface="Calibri" panose="020F0502020204030204" pitchFamily="34" charset="0"/>
                <a:cs typeface="Calibri" panose="020F0502020204030204" pitchFamily="34" charset="0"/>
              </a:rPr>
              <a:t>i innych używek. Zamiast tego warto zredukować napięcie przez sport, hobby, relacje z innymi ludźmi.  </a:t>
            </a:r>
            <a:endParaRPr lang="pl-PL" sz="2800" dirty="0">
              <a:latin typeface="Calibri" panose="020F0502020204030204" pitchFamily="34" charset="0"/>
              <a:ea typeface="Calibri" panose="020F0502020204030204" pitchFamily="34" charset="0"/>
              <a:cs typeface="Calibri" panose="020F0502020204030204" pitchFamily="34" charset="0"/>
            </a:endParaRPr>
          </a:p>
          <a:p>
            <a:endParaRPr lang="pl-PL" sz="2800" b="1" dirty="0">
              <a:latin typeface="Calibri" panose="020F0502020204030204" pitchFamily="34" charset="0"/>
              <a:ea typeface="Calibri" panose="020F0502020204030204" pitchFamily="34" charset="0"/>
              <a:cs typeface="Calibri" panose="020F0502020204030204" pitchFamily="34" charset="0"/>
            </a:endParaRPr>
          </a:p>
          <a:p>
            <a:pPr algn="ctr"/>
            <a:r>
              <a:rPr lang="pl-PL" sz="2800" b="1" i="1" dirty="0">
                <a:latin typeface="Calibri" panose="020F0502020204030204" pitchFamily="34" charset="0"/>
                <a:ea typeface="Calibri" panose="020F0502020204030204" pitchFamily="34" charset="0"/>
                <a:cs typeface="Calibri" panose="020F0502020204030204" pitchFamily="34" charset="0"/>
              </a:rPr>
              <a:t>Naucz się radzić sobie ze stresem</a:t>
            </a:r>
            <a:r>
              <a:rPr lang="pl-PL" sz="2800" b="0" i="1" dirty="0">
                <a:effectLst/>
                <a:latin typeface="Calibri" panose="020F0502020204030204" pitchFamily="34" charset="0"/>
                <a:ea typeface="Calibri" panose="020F0502020204030204" pitchFamily="34" charset="0"/>
                <a:cs typeface="Calibri" panose="020F0502020204030204" pitchFamily="34" charset="0"/>
              </a:rPr>
              <a:t> </a:t>
            </a:r>
          </a:p>
          <a:p>
            <a:pPr algn="ctr"/>
            <a:endParaRPr lang="pl-PL" sz="2800" b="1" dirty="0">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effectLst/>
                <a:latin typeface="Calibri" panose="020F0502020204030204" pitchFamily="34" charset="0"/>
                <a:ea typeface="Calibri" panose="020F0502020204030204" pitchFamily="34" charset="0"/>
                <a:cs typeface="Calibri" panose="020F0502020204030204" pitchFamily="34" charset="0"/>
              </a:rPr>
              <a:t>Istnieje wiele technik, których wykorzystanie ułatwia radzenie sobie w sytuacjach trudnych. Jedną z nich jest koncentracja na celu. Traktowanie trudności jako wyzwań, których osiągnięcie przynosi satysfakcję, podnosi poziom zadowolenia. Jedną z technik redukcji stresu są ćwiczenia oddechowe, które działają wyciszająco na organizm. Głęboki oddech dotlenia mózg, przez co podnosi poziom energii. Relaksacja w połączeniu z wizualizacją nie tylko wyciszają organizm, ale także obniżają poziom hormonów stresowych. </a:t>
            </a:r>
          </a:p>
          <a:p>
            <a:endParaRPr lang="pl-PL" sz="2800" dirty="0">
              <a:latin typeface="Calibri" panose="020F0502020204030204" pitchFamily="34" charset="0"/>
              <a:ea typeface="Calibri" panose="020F0502020204030204" pitchFamily="34" charset="0"/>
              <a:cs typeface="Calibri" panose="020F0502020204030204" pitchFamily="34" charset="0"/>
            </a:endParaRPr>
          </a:p>
          <a:p>
            <a:pPr algn="ctr"/>
            <a:r>
              <a:rPr lang="pl-PL" sz="2800" b="1" i="1" dirty="0">
                <a:latin typeface="Calibri" panose="020F0502020204030204" pitchFamily="34" charset="0"/>
                <a:ea typeface="Calibri" panose="020F0502020204030204" pitchFamily="34" charset="0"/>
                <a:cs typeface="Calibri" panose="020F0502020204030204" pitchFamily="34" charset="0"/>
              </a:rPr>
              <a:t>Myśl pozytywnie</a:t>
            </a:r>
            <a:r>
              <a:rPr lang="pl-PL" sz="2800" b="0" i="1" dirty="0">
                <a:effectLst/>
                <a:latin typeface="Calibri" panose="020F0502020204030204" pitchFamily="34" charset="0"/>
                <a:ea typeface="Calibri" panose="020F0502020204030204" pitchFamily="34" charset="0"/>
                <a:cs typeface="Calibri" panose="020F0502020204030204" pitchFamily="34" charset="0"/>
              </a:rPr>
              <a:t> </a:t>
            </a:r>
          </a:p>
          <a:p>
            <a:pPr algn="ctr"/>
            <a:endParaRPr lang="pl-PL" sz="2800" b="1" dirty="0">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effectLst/>
                <a:latin typeface="Calibri" panose="020F0502020204030204" pitchFamily="34" charset="0"/>
                <a:ea typeface="Calibri" panose="020F0502020204030204" pitchFamily="34" charset="0"/>
                <a:cs typeface="Calibri" panose="020F0502020204030204" pitchFamily="34" charset="0"/>
              </a:rPr>
              <a:t>Pozytywne myślenie opiera się na założeniu, że jeżeli zmiana sytuacja nie jest możliwa, należy zmienić nastawienie do niej. Uświadomienie sobie subiektywności postrzegania rzeczywistości pomaga radzić sobie z sytuacjami stresowymi. Zmiana myślenia na bardziej zdrowe i racjonalne pomaga w samokontroli emocji i utrzymaniu zdrowia psychicznego.  </a:t>
            </a:r>
            <a:endParaRPr lang="pl-PL"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Freeform 4">
            <a:extLst>
              <a:ext uri="{FF2B5EF4-FFF2-40B4-BE49-F238E27FC236}">
                <a16:creationId xmlns:a16="http://schemas.microsoft.com/office/drawing/2014/main" id="{3BA05ED1-4A71-85ED-E902-220AFB548349}"/>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3"/>
            <a:stretch>
              <a:fillRect/>
            </a:stretch>
          </a:blipFill>
        </p:spPr>
      </p:sp>
      <p:pic>
        <p:nvPicPr>
          <p:cNvPr id="3" name="Grafika 2">
            <a:extLst>
              <a:ext uri="{FF2B5EF4-FFF2-40B4-BE49-F238E27FC236}">
                <a16:creationId xmlns:a16="http://schemas.microsoft.com/office/drawing/2014/main" id="{84F1A946-3A0A-240A-3CA7-B402A08A86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2400" y="237443"/>
            <a:ext cx="3163923" cy="947719"/>
          </a:xfrm>
          <a:prstGeom prst="rect">
            <a:avLst/>
          </a:prstGeom>
        </p:spPr>
      </p:pic>
      <p:pic>
        <p:nvPicPr>
          <p:cNvPr id="4" name="Obraz 3">
            <a:extLst>
              <a:ext uri="{FF2B5EF4-FFF2-40B4-BE49-F238E27FC236}">
                <a16:creationId xmlns:a16="http://schemas.microsoft.com/office/drawing/2014/main" id="{F348ADC2-BA89-BD8B-BD09-4114B8DFEE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5" name="Obraz 4">
            <a:extLst>
              <a:ext uri="{FF2B5EF4-FFF2-40B4-BE49-F238E27FC236}">
                <a16:creationId xmlns:a16="http://schemas.microsoft.com/office/drawing/2014/main" id="{2140ADE2-8492-74E3-5565-612E915E19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extLst>
      <p:ext uri="{BB962C8B-B14F-4D97-AF65-F5344CB8AC3E}">
        <p14:creationId xmlns:p14="http://schemas.microsoft.com/office/powerpoint/2010/main" val="6260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C5AD9E98-486E-3AA3-9856-210909A44128}"/>
              </a:ext>
            </a:extLst>
          </p:cNvPr>
          <p:cNvSpPr txBox="1"/>
          <p:nvPr/>
        </p:nvSpPr>
        <p:spPr>
          <a:xfrm>
            <a:off x="685800" y="1333500"/>
            <a:ext cx="17602200" cy="8710077"/>
          </a:xfrm>
          <a:prstGeom prst="rect">
            <a:avLst/>
          </a:prstGeom>
          <a:noFill/>
        </p:spPr>
        <p:txBody>
          <a:bodyPr wrap="square" rtlCol="0">
            <a:spAutoFit/>
          </a:bodyPr>
          <a:lstStyle/>
          <a:p>
            <a:pPr algn="ctr"/>
            <a:r>
              <a:rPr lang="pl-PL" sz="2800" b="1" dirty="0">
                <a:latin typeface="Calibri" panose="020F0502020204030204" pitchFamily="34" charset="0"/>
                <a:ea typeface="Calibri" panose="020F0502020204030204" pitchFamily="34" charset="0"/>
                <a:cs typeface="Calibri" panose="020F0502020204030204" pitchFamily="34" charset="0"/>
              </a:rPr>
              <a:t>Śmiej się</a:t>
            </a:r>
            <a:r>
              <a:rPr lang="pl-PL" sz="2800" b="0" dirty="0">
                <a:effectLst/>
                <a:latin typeface="Calibri" panose="020F0502020204030204" pitchFamily="34" charset="0"/>
                <a:ea typeface="Calibri" panose="020F0502020204030204" pitchFamily="34" charset="0"/>
                <a:cs typeface="Calibri" panose="020F0502020204030204" pitchFamily="34" charset="0"/>
              </a:rPr>
              <a:t> </a:t>
            </a:r>
          </a:p>
          <a:p>
            <a:pPr algn="ctr"/>
            <a:endParaRPr lang="pl-PL" sz="2800" b="1" dirty="0">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effectLst/>
                <a:latin typeface="Calibri" panose="020F0502020204030204" pitchFamily="34" charset="0"/>
                <a:ea typeface="Calibri" panose="020F0502020204030204" pitchFamily="34" charset="0"/>
                <a:cs typeface="Calibri" panose="020F0502020204030204" pitchFamily="34" charset="0"/>
              </a:rPr>
              <a:t>Zadbaj, aby w Twoim życiu pojawił się śmiech, który obniża poziom hormonów stresu i pobudza system sercowo-naczyniowy w stopniu porównywalnym do aktywności fizycznej.  </a:t>
            </a:r>
            <a:endParaRPr lang="pl-PL" sz="2800" dirty="0">
              <a:latin typeface="Calibri" panose="020F0502020204030204" pitchFamily="34" charset="0"/>
              <a:ea typeface="Calibri" panose="020F0502020204030204" pitchFamily="34" charset="0"/>
              <a:cs typeface="Calibri" panose="020F0502020204030204" pitchFamily="34" charset="0"/>
            </a:endParaRPr>
          </a:p>
          <a:p>
            <a:pPr algn="just"/>
            <a:r>
              <a:rPr lang="pl-PL" sz="2800" b="0" dirty="0">
                <a:effectLst/>
                <a:latin typeface="Calibri" panose="020F0502020204030204" pitchFamily="34" charset="0"/>
                <a:ea typeface="Calibri" panose="020F0502020204030204" pitchFamily="34" charset="0"/>
                <a:cs typeface="Calibri" panose="020F0502020204030204" pitchFamily="34" charset="0"/>
              </a:rPr>
              <a:t>Zdrowie psychiczne wpływa w takim samym stopniu na poczucie dobrostanu jak zdrowie fizyczne, dlatego należy otoczyć je szczególną uwagą i podejmować działania, które sprzyjają jego dobrej kondycji. </a:t>
            </a:r>
          </a:p>
          <a:p>
            <a:pPr algn="just"/>
            <a:endParaRPr lang="pl-PL" sz="2800" b="0" dirty="0">
              <a:effectLst/>
              <a:latin typeface="Calibri" panose="020F0502020204030204" pitchFamily="34" charset="0"/>
              <a:ea typeface="Calibri" panose="020F0502020204030204" pitchFamily="34" charset="0"/>
              <a:cs typeface="Calibri" panose="020F0502020204030204" pitchFamily="34" charset="0"/>
            </a:endParaRPr>
          </a:p>
          <a:p>
            <a:pPr algn="just"/>
            <a:r>
              <a:rPr lang="pl-PL" sz="2800" b="1" i="1" dirty="0">
                <a:latin typeface="Calibri" panose="020F0502020204030204" pitchFamily="34" charset="0"/>
                <a:ea typeface="Calibri" panose="020F0502020204030204" pitchFamily="34" charset="0"/>
                <a:cs typeface="Calibri" panose="020F0502020204030204" pitchFamily="34" charset="0"/>
              </a:rPr>
              <a:t>Czasami jednak nie ma możliwości samodzielnego poradzenia sobie z problemami zdrowia psychicznego, np. długotrwałym stresem, lękiem czy złym samopoczuciem psychicznym. </a:t>
            </a:r>
          </a:p>
          <a:p>
            <a:pPr algn="just"/>
            <a:r>
              <a:rPr lang="pl-PL" sz="2800" b="1" i="1" dirty="0">
                <a:latin typeface="Calibri" panose="020F0502020204030204" pitchFamily="34" charset="0"/>
                <a:ea typeface="Calibri" panose="020F0502020204030204" pitchFamily="34" charset="0"/>
                <a:cs typeface="Calibri" panose="020F0502020204030204" pitchFamily="34" charset="0"/>
              </a:rPr>
              <a:t>Wówczas należy skorzystać z pomocy psychologa, psychoterapeuty lub psychiatry.</a:t>
            </a:r>
          </a:p>
          <a:p>
            <a:r>
              <a:rPr lang="pl-PL" sz="2800" b="0" i="1" dirty="0">
                <a:effectLst/>
                <a:latin typeface="Calibri" panose="020F0502020204030204" pitchFamily="34" charset="0"/>
                <a:ea typeface="Calibri" panose="020F0502020204030204" pitchFamily="34" charset="0"/>
                <a:cs typeface="Calibri" panose="020F0502020204030204" pitchFamily="34" charset="0"/>
              </a:rPr>
              <a:t>  </a:t>
            </a:r>
          </a:p>
          <a:p>
            <a:endParaRPr lang="pl-PL" sz="2800" b="0" i="1" dirty="0">
              <a:effectLst/>
              <a:latin typeface="Calibri" panose="020F0502020204030204" pitchFamily="34" charset="0"/>
              <a:ea typeface="Calibri" panose="020F0502020204030204" pitchFamily="34" charset="0"/>
              <a:cs typeface="Calibri" panose="020F0502020204030204" pitchFamily="34" charset="0"/>
            </a:endParaRPr>
          </a:p>
          <a:p>
            <a:endParaRPr lang="pl-PL" sz="2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r>
              <a:rPr lang="pl-PL" sz="24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Źródła: </a:t>
            </a:r>
            <a:endParaRPr lang="pl-PL" sz="24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sz="2400" b="0" dirty="0" err="1">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Gromulska</a:t>
            </a:r>
            <a:r>
              <a:rPr lang="pl-PL" sz="24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L., „Zdrowie psychiczne w świetle dokumentów światowej organizacji zdrowia [w:] „Przegląd epidemiologiczny”, 2010; 64, s. 127 – 132. </a:t>
            </a:r>
          </a:p>
          <a:p>
            <a:pPr>
              <a:buFont typeface="Arial" panose="020B0604020202020204" pitchFamily="34" charset="0"/>
              <a:buChar char="•"/>
            </a:pPr>
            <a:r>
              <a:rPr lang="pl-PL" sz="2400" b="0" dirty="0" err="1">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Niśkiewicz</a:t>
            </a:r>
            <a:r>
              <a:rPr lang="pl-PL" sz="24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Z., „Dobrostan psychiczny i jego rola w życiu człowieka” [w:] „Studia krytyczne”, nr 3/2016, s. 139-151. </a:t>
            </a:r>
          </a:p>
          <a:p>
            <a:pPr>
              <a:buFont typeface="Arial" panose="020B0604020202020204" pitchFamily="34" charset="0"/>
              <a:buChar char="•"/>
            </a:pPr>
            <a:r>
              <a:rPr lang="pl-PL" sz="24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Pankiewicz E., Wprowadzenie do psychologii, Gdańsk, 2000. </a:t>
            </a:r>
          </a:p>
          <a:p>
            <a:pPr>
              <a:buFont typeface="Arial" panose="020B0604020202020204" pitchFamily="34" charset="0"/>
              <a:buChar char="•"/>
            </a:pPr>
            <a:r>
              <a:rPr lang="pl-PL" sz="24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Stańska A., Więcej radości. Jak zadbać o zdrowie psychiczne?, Gdańsk, 2016.  </a:t>
            </a:r>
          </a:p>
          <a:p>
            <a:pPr>
              <a:buFont typeface="Arial" panose="020B0604020202020204" pitchFamily="34" charset="0"/>
              <a:buChar char="•"/>
            </a:pPr>
            <a:r>
              <a:rPr lang="pl-PL" sz="24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10 rad dla wszystkich jak chronić zdrowie psychiczne podczas pandemii, gov.pl [dostęp: 10-03-2021].</a:t>
            </a:r>
          </a:p>
          <a:p>
            <a:pPr algn="just"/>
            <a:endParaRPr lang="pl-PL" sz="2800" i="1" dirty="0">
              <a:latin typeface="Calibri" panose="020F0502020204030204" pitchFamily="34" charset="0"/>
              <a:ea typeface="Calibri" panose="020F0502020204030204" pitchFamily="34" charset="0"/>
              <a:cs typeface="Calibri" panose="020F0502020204030204" pitchFamily="34" charset="0"/>
            </a:endParaRPr>
          </a:p>
        </p:txBody>
      </p:sp>
      <p:sp>
        <p:nvSpPr>
          <p:cNvPr id="2" name="Freeform 4">
            <a:extLst>
              <a:ext uri="{FF2B5EF4-FFF2-40B4-BE49-F238E27FC236}">
                <a16:creationId xmlns:a16="http://schemas.microsoft.com/office/drawing/2014/main" id="{7F0C6330-E640-F280-1A90-A27A94D49043}"/>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3"/>
            <a:stretch>
              <a:fillRect/>
            </a:stretch>
          </a:blipFill>
        </p:spPr>
      </p:sp>
      <p:pic>
        <p:nvPicPr>
          <p:cNvPr id="3" name="Grafika 2">
            <a:extLst>
              <a:ext uri="{FF2B5EF4-FFF2-40B4-BE49-F238E27FC236}">
                <a16:creationId xmlns:a16="http://schemas.microsoft.com/office/drawing/2014/main" id="{C86469AE-5793-8106-2792-C96BC00752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2400" y="237443"/>
            <a:ext cx="3163923" cy="947719"/>
          </a:xfrm>
          <a:prstGeom prst="rect">
            <a:avLst/>
          </a:prstGeom>
        </p:spPr>
      </p:pic>
      <p:pic>
        <p:nvPicPr>
          <p:cNvPr id="4" name="Obraz 3">
            <a:extLst>
              <a:ext uri="{FF2B5EF4-FFF2-40B4-BE49-F238E27FC236}">
                <a16:creationId xmlns:a16="http://schemas.microsoft.com/office/drawing/2014/main" id="{8DD7C264-FAB7-5A74-7605-44E4E03B18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5" name="Obraz 4">
            <a:extLst>
              <a:ext uri="{FF2B5EF4-FFF2-40B4-BE49-F238E27FC236}">
                <a16:creationId xmlns:a16="http://schemas.microsoft.com/office/drawing/2014/main" id="{A3172619-D447-7E47-4366-B3169B7569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extLst>
      <p:ext uri="{BB962C8B-B14F-4D97-AF65-F5344CB8AC3E}">
        <p14:creationId xmlns:p14="http://schemas.microsoft.com/office/powerpoint/2010/main" val="44409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14400" y="2059209"/>
            <a:ext cx="13487400" cy="8279190"/>
          </a:xfrm>
          <a:prstGeom prst="rect">
            <a:avLst/>
          </a:prstGeom>
        </p:spPr>
        <p:txBody>
          <a:bodyPr wrap="square" lIns="0" tIns="0" rIns="0" bIns="0" rtlCol="0" anchor="t">
            <a:spAutoFit/>
          </a:bodyPr>
          <a:lstStyle/>
          <a:p>
            <a:pPr marL="342900" lvl="0" indent="-342900">
              <a:buClr>
                <a:srgbClr val="000000"/>
              </a:buClr>
              <a:buFont typeface="+mj-lt"/>
              <a:buAutoNum type="arabicPeriod"/>
            </a:pPr>
            <a:r>
              <a:rPr lang="pl-PL" sz="3200" b="1" i="1" dirty="0">
                <a:effectLst/>
                <a:latin typeface="Calibri" panose="020F0502020204030204" pitchFamily="34" charset="0"/>
                <a:ea typeface="Times New Roman" panose="02020603050405020304" pitchFamily="18" charset="0"/>
              </a:rPr>
              <a:t>Samodzielny Publiczny Specjalistyczny Zakład Opieki Zdrowotnej w Lęborku,  </a:t>
            </a:r>
            <a:r>
              <a:rPr lang="pl-PL" sz="3200" b="1" i="1" dirty="0">
                <a:effectLst/>
                <a:latin typeface="Calibri" panose="020F0502020204030204" pitchFamily="34" charset="0"/>
                <a:ea typeface="Calibri" panose="020F0502020204030204" pitchFamily="34" charset="0"/>
              </a:rPr>
              <a:t>ul. Węgrzynowicza 13, 84 – 300 Lębork.</a:t>
            </a:r>
          </a:p>
          <a:p>
            <a:pPr algn="just">
              <a:buClr>
                <a:srgbClr val="000000"/>
              </a:buClr>
            </a:pPr>
            <a:r>
              <a:rPr lang="pl-PL" sz="2600" dirty="0">
                <a:effectLst/>
                <a:latin typeface="Calibri" panose="020F0502020204030204" pitchFamily="34" charset="0"/>
                <a:ea typeface="Calibri" panose="020F0502020204030204" pitchFamily="34" charset="0"/>
                <a:cs typeface="Calibri" panose="020F0502020204030204" pitchFamily="34" charset="0"/>
              </a:rPr>
              <a:t>Samodzielny Publiczny Specjalistyczny Zakład Opieki Zdrowotnej w Lęborku od dnia 01.02.2023 roku realizuje program pilotażowy reformy Narodowego Programu Ochrony Zdrowia Psychicznego </a:t>
            </a:r>
            <a:br>
              <a:rPr lang="pl-PL" sz="2600" dirty="0">
                <a:effectLst/>
                <a:latin typeface="Calibri" panose="020F0502020204030204" pitchFamily="34" charset="0"/>
                <a:ea typeface="Calibri" panose="020F0502020204030204" pitchFamily="34" charset="0"/>
                <a:cs typeface="Calibri" panose="020F0502020204030204" pitchFamily="34" charset="0"/>
              </a:rPr>
            </a:br>
            <a:r>
              <a:rPr lang="pl-PL" sz="2600" dirty="0">
                <a:effectLst/>
                <a:latin typeface="Calibri" panose="020F0502020204030204" pitchFamily="34" charset="0"/>
                <a:ea typeface="Calibri" panose="020F0502020204030204" pitchFamily="34" charset="0"/>
                <a:cs typeface="Calibri" panose="020F0502020204030204" pitchFamily="34" charset="0"/>
              </a:rPr>
              <a:t>w oparciu o organizację Centrów Zdrowia Psychicznego. Reforma zakłada utworzenie sieci centrów zdrowia psychicznego, z których każde obejmie opieką wyznaczony terytorialnie obszar pojedynczych powiatów lub grup powiatów na terenie całego kraju. SPS ZOZ w Lęborku jest realizatorem świadczeń, nie tylko dla pacjentów z powiatu lęborskiego, ale także części gmin powiatu wejherowskiego, co pozwala na objęcie opieką ponad 156 tys. pełnoletnich mieszkańców tego regionu. Wiodącą ideą reformy jest stopniowe odejście od tzw. azylowego modelu opieki, </a:t>
            </a:r>
            <a:br>
              <a:rPr lang="pl-PL" sz="2600" dirty="0">
                <a:effectLst/>
                <a:latin typeface="Calibri" panose="020F0502020204030204" pitchFamily="34" charset="0"/>
                <a:ea typeface="Calibri" panose="020F0502020204030204" pitchFamily="34" charset="0"/>
                <a:cs typeface="Calibri" panose="020F0502020204030204" pitchFamily="34" charset="0"/>
              </a:rPr>
            </a:br>
            <a:r>
              <a:rPr lang="pl-PL" sz="2600" dirty="0">
                <a:effectLst/>
                <a:latin typeface="Calibri" panose="020F0502020204030204" pitchFamily="34" charset="0"/>
                <a:ea typeface="Calibri" panose="020F0502020204030204" pitchFamily="34" charset="0"/>
                <a:cs typeface="Calibri" panose="020F0502020204030204" pitchFamily="34" charset="0"/>
              </a:rPr>
              <a:t>w którym pacjent cierpiący z powodu choroby psychicznej trafia pod opiekę zespołu terapeutycznego wyłącznie w okresach znacznego nasilenia objawów – często z koniecznością hospitalizacji – pozostając bez opieki i wsparcia w okresach częściowego, czasowego złagodzenia objawów. Taki model organizacyjny udzielania świadczeń w znacznym stopniu ograniczał możliwość asymilacji społecznej pacjentów i przyczyniał się do budowania barier oraz stygmatyzacji społecznej. Celem nadrzędnym terapii w zreformowanym modelu opieki jest przywrócenie osoby chorej psychicznie lub doznającej kryzysu psychicznego do aktywnego funkcjonowania społecznego </a:t>
            </a:r>
            <a:br>
              <a:rPr lang="pl-PL" sz="2600" dirty="0">
                <a:effectLst/>
                <a:latin typeface="Calibri" panose="020F0502020204030204" pitchFamily="34" charset="0"/>
                <a:ea typeface="Calibri" panose="020F0502020204030204" pitchFamily="34" charset="0"/>
                <a:cs typeface="Calibri" panose="020F0502020204030204" pitchFamily="34" charset="0"/>
              </a:rPr>
            </a:br>
            <a:r>
              <a:rPr lang="pl-PL" sz="2600" dirty="0">
                <a:effectLst/>
                <a:latin typeface="Calibri" panose="020F0502020204030204" pitchFamily="34" charset="0"/>
                <a:ea typeface="Calibri" panose="020F0502020204030204" pitchFamily="34" charset="0"/>
                <a:cs typeface="Calibri" panose="020F0502020204030204" pitchFamily="34" charset="0"/>
              </a:rPr>
              <a:t>w zróżnicowanych rolach: w środowisku rodzinnym, zawodowym, towarzyskim oraz w aktywnościach związanych ze spędzaniem wolnego czasu.</a:t>
            </a:r>
            <a:endParaRPr lang="pl-PL" sz="2600" dirty="0">
              <a:effectLst/>
              <a:latin typeface="Calibri" panose="020F0502020204030204" pitchFamily="34" charset="0"/>
              <a:ea typeface="Calibri" panose="020F0502020204030204" pitchFamily="34" charset="0"/>
              <a:cs typeface="Times New Roman" panose="02020603050405020304" pitchFamily="18" charset="0"/>
            </a:endParaRPr>
          </a:p>
          <a:p>
            <a:pPr lvl="0">
              <a:buClr>
                <a:srgbClr val="000000"/>
              </a:buClr>
            </a:pPr>
            <a:endParaRPr lang="en-US" sz="3200" spc="-24" dirty="0">
              <a:solidFill>
                <a:srgbClr val="272665"/>
              </a:solidFill>
              <a:latin typeface="Canva Sans"/>
              <a:ea typeface="Canva Sans"/>
              <a:cs typeface="Canva Sans"/>
              <a:sym typeface="Canva Sans"/>
            </a:endParaRPr>
          </a:p>
        </p:txBody>
      </p:sp>
      <p:grpSp>
        <p:nvGrpSpPr>
          <p:cNvPr id="10" name="Group 10"/>
          <p:cNvGrpSpPr/>
          <p:nvPr/>
        </p:nvGrpSpPr>
        <p:grpSpPr>
          <a:xfrm>
            <a:off x="14451045" y="2059209"/>
            <a:ext cx="3836955" cy="4381215"/>
            <a:chOff x="0" y="0"/>
            <a:chExt cx="5594350" cy="5608320"/>
          </a:xfrm>
        </p:grpSpPr>
        <p:sp>
          <p:nvSpPr>
            <p:cNvPr id="11" name="Freeform 11"/>
            <p:cNvSpPr/>
            <p:nvPr/>
          </p:nvSpPr>
          <p:spPr>
            <a:xfrm>
              <a:off x="-80010" y="-191770"/>
              <a:ext cx="6264910" cy="5977890"/>
            </a:xfrm>
            <a:custGeom>
              <a:avLst/>
              <a:gdLst/>
              <a:ahLst/>
              <a:cxnLst/>
              <a:rect l="l" t="t" r="r" b="b"/>
              <a:pathLst>
                <a:path w="6264910" h="597789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blipFill>
              <a:blip r:embed="rId2"/>
              <a:stretch>
                <a:fillRect l="-25226" r="-25226"/>
              </a:stretch>
            </a:blipFill>
          </p:spPr>
        </p:sp>
      </p:grpSp>
      <p:grpSp>
        <p:nvGrpSpPr>
          <p:cNvPr id="12" name="Group 12"/>
          <p:cNvGrpSpPr>
            <a:grpSpLocks noChangeAspect="1"/>
          </p:cNvGrpSpPr>
          <p:nvPr/>
        </p:nvGrpSpPr>
        <p:grpSpPr>
          <a:xfrm>
            <a:off x="14548568" y="6777997"/>
            <a:ext cx="3739432" cy="3385403"/>
            <a:chOff x="0" y="0"/>
            <a:chExt cx="5580380" cy="5052060"/>
          </a:xfrm>
        </p:grpSpPr>
        <p:sp>
          <p:nvSpPr>
            <p:cNvPr id="13" name="Freeform 13"/>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3"/>
              <a:stretch>
                <a:fillRect l="-17943" r="-17943"/>
              </a:stretch>
            </a:blipFill>
          </p:spPr>
        </p:sp>
      </p:grpSp>
      <p:sp>
        <p:nvSpPr>
          <p:cNvPr id="14" name="pole tekstowe 13">
            <a:extLst>
              <a:ext uri="{FF2B5EF4-FFF2-40B4-BE49-F238E27FC236}">
                <a16:creationId xmlns:a16="http://schemas.microsoft.com/office/drawing/2014/main" id="{6D5AD6DF-283A-3286-EC5E-901851BD4005}"/>
              </a:ext>
            </a:extLst>
          </p:cNvPr>
          <p:cNvSpPr txBox="1"/>
          <p:nvPr/>
        </p:nvSpPr>
        <p:spPr>
          <a:xfrm>
            <a:off x="2400300" y="1199602"/>
            <a:ext cx="15773400" cy="784702"/>
          </a:xfrm>
          <a:prstGeom prst="rect">
            <a:avLst/>
          </a:prstGeom>
          <a:noFill/>
        </p:spPr>
        <p:txBody>
          <a:bodyPr wrap="square" rtlCol="0">
            <a:spAutoFit/>
          </a:bodyPr>
          <a:lstStyle/>
          <a:p>
            <a:pPr algn="ctr">
              <a:lnSpc>
                <a:spcPct val="107000"/>
              </a:lnSpc>
              <a:spcAft>
                <a:spcPts val="800"/>
              </a:spcAft>
            </a:pPr>
            <a:r>
              <a:rPr lang="pl-PL" sz="4400" b="1" i="1" dirty="0">
                <a:effectLst/>
                <a:latin typeface="Calibri" panose="020F0502020204030204" pitchFamily="34" charset="0"/>
                <a:ea typeface="Calibri" panose="020F0502020204030204" pitchFamily="34" charset="0"/>
                <a:cs typeface="Calibri" panose="020F0502020204030204" pitchFamily="34" charset="0"/>
              </a:rPr>
              <a:t>Stan opieki psychologicznej i psychiatrycznej w powiecie lęborskim.</a:t>
            </a:r>
            <a:endParaRPr lang="pl-PL"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Freeform 4">
            <a:extLst>
              <a:ext uri="{FF2B5EF4-FFF2-40B4-BE49-F238E27FC236}">
                <a16:creationId xmlns:a16="http://schemas.microsoft.com/office/drawing/2014/main" id="{B85052F9-8D40-F08A-7405-B5F85D7B051C}"/>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4"/>
            <a:stretch>
              <a:fillRect/>
            </a:stretch>
          </a:blipFill>
        </p:spPr>
      </p:sp>
      <p:pic>
        <p:nvPicPr>
          <p:cNvPr id="4" name="Grafika 3">
            <a:extLst>
              <a:ext uri="{FF2B5EF4-FFF2-40B4-BE49-F238E27FC236}">
                <a16:creationId xmlns:a16="http://schemas.microsoft.com/office/drawing/2014/main" id="{D04A2CF0-8131-78DF-F7FC-2C362F3BF2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5" name="Obraz 4">
            <a:extLst>
              <a:ext uri="{FF2B5EF4-FFF2-40B4-BE49-F238E27FC236}">
                <a16:creationId xmlns:a16="http://schemas.microsoft.com/office/drawing/2014/main" id="{DA7CBA91-6226-47F7-C436-88486889B7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6" name="Obraz 5">
            <a:extLst>
              <a:ext uri="{FF2B5EF4-FFF2-40B4-BE49-F238E27FC236}">
                <a16:creationId xmlns:a16="http://schemas.microsoft.com/office/drawing/2014/main" id="{C83F8DE8-AEB0-E155-3669-F79E20D339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6F619469-249E-93D9-164E-48F78934084C}"/>
              </a:ext>
            </a:extLst>
          </p:cNvPr>
          <p:cNvSpPr/>
          <p:nvPr/>
        </p:nvSpPr>
        <p:spPr>
          <a:xfrm rot="10013208">
            <a:off x="1928691" y="1402817"/>
            <a:ext cx="5065767" cy="4689969"/>
          </a:xfrm>
          <a:custGeom>
            <a:avLst/>
            <a:gdLst/>
            <a:ahLst/>
            <a:cxnLst/>
            <a:rect l="l" t="t" r="r" b="b"/>
            <a:pathLst>
              <a:path w="5078260" h="5032094">
                <a:moveTo>
                  <a:pt x="0" y="0"/>
                </a:moveTo>
                <a:lnTo>
                  <a:pt x="5078260" y="0"/>
                </a:lnTo>
                <a:lnTo>
                  <a:pt x="5078260" y="5032094"/>
                </a:lnTo>
                <a:lnTo>
                  <a:pt x="0" y="5032094"/>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txBody>
          <a:bodyPr/>
          <a:lstStyle/>
          <a:p>
            <a:endParaRPr lang="pl-PL" dirty="0"/>
          </a:p>
        </p:txBody>
      </p:sp>
      <p:sp>
        <p:nvSpPr>
          <p:cNvPr id="3" name="TextBox 3"/>
          <p:cNvSpPr txBox="1"/>
          <p:nvPr/>
        </p:nvSpPr>
        <p:spPr>
          <a:xfrm>
            <a:off x="2739039" y="2549624"/>
            <a:ext cx="3117358" cy="410369"/>
          </a:xfrm>
          <a:prstGeom prst="rect">
            <a:avLst/>
          </a:prstGeom>
        </p:spPr>
        <p:txBody>
          <a:bodyPr lIns="0" tIns="0" rIns="0" bIns="0" rtlCol="0" anchor="t">
            <a:spAutoFit/>
          </a:bodyPr>
          <a:lstStyle/>
          <a:p>
            <a:pPr algn="ctr">
              <a:lnSpc>
                <a:spcPts val="3153"/>
              </a:lnSpc>
            </a:pPr>
            <a:endParaRPr lang="en-US" sz="3284" spc="-269" dirty="0">
              <a:solidFill>
                <a:srgbClr val="004AAD"/>
              </a:solidFill>
              <a:latin typeface="Public Sans"/>
              <a:ea typeface="Public Sans"/>
              <a:cs typeface="Public Sans"/>
              <a:sym typeface="Public Sans"/>
            </a:endParaRPr>
          </a:p>
        </p:txBody>
      </p:sp>
      <p:sp>
        <p:nvSpPr>
          <p:cNvPr id="4" name="TextBox 4"/>
          <p:cNvSpPr txBox="1"/>
          <p:nvPr/>
        </p:nvSpPr>
        <p:spPr>
          <a:xfrm>
            <a:off x="2531877" y="3561496"/>
            <a:ext cx="3531682" cy="1161985"/>
          </a:xfrm>
          <a:prstGeom prst="rect">
            <a:avLst/>
          </a:prstGeom>
        </p:spPr>
        <p:txBody>
          <a:bodyPr lIns="0" tIns="0" rIns="0" bIns="0" rtlCol="0" anchor="t">
            <a:spAutoFit/>
          </a:bodyPr>
          <a:lstStyle/>
          <a:p>
            <a:pPr algn="just">
              <a:lnSpc>
                <a:spcPts val="2323"/>
              </a:lnSpc>
              <a:spcBef>
                <a:spcPct val="0"/>
              </a:spcBef>
            </a:pPr>
            <a:r>
              <a:rPr lang="en-US" spc="-28"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rPr>
              <a:t>SPS ZOZ w Lęborku, gdzie udzielane są świadczenia w ramach oddziałów stacjonarnych, oddziału dziennego oraz </a:t>
            </a:r>
            <a:r>
              <a:rPr lang="en-US" spc="-28"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rPr>
              <a:t>izby</a:t>
            </a:r>
            <a:r>
              <a:rPr lang="en-US" spc="-28"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rPr>
              <a:t> przyjęć</a:t>
            </a:r>
            <a:r>
              <a:rPr lang="en-US" spc="-28" dirty="0">
                <a:solidFill>
                  <a:srgbClr val="004AAD"/>
                </a:solidFill>
                <a:latin typeface="Canva Sans"/>
                <a:ea typeface="Canva Sans"/>
                <a:cs typeface="Canva Sans"/>
                <a:sym typeface="Canva Sans"/>
              </a:rPr>
              <a:t>.</a:t>
            </a:r>
          </a:p>
        </p:txBody>
      </p:sp>
      <p:sp>
        <p:nvSpPr>
          <p:cNvPr id="5" name="Freeform 5"/>
          <p:cNvSpPr/>
          <p:nvPr/>
        </p:nvSpPr>
        <p:spPr>
          <a:xfrm rot="-10435275">
            <a:off x="12086473" y="1624671"/>
            <a:ext cx="5121005" cy="5007741"/>
          </a:xfrm>
          <a:custGeom>
            <a:avLst/>
            <a:gdLst/>
            <a:ahLst/>
            <a:cxnLst/>
            <a:rect l="l" t="t" r="r" b="b"/>
            <a:pathLst>
              <a:path w="5218999" h="5171554">
                <a:moveTo>
                  <a:pt x="0" y="0"/>
                </a:moveTo>
                <a:lnTo>
                  <a:pt x="5218999" y="0"/>
                </a:lnTo>
                <a:lnTo>
                  <a:pt x="5218999" y="5171554"/>
                </a:lnTo>
                <a:lnTo>
                  <a:pt x="0" y="5171554"/>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sp>
      <p:sp>
        <p:nvSpPr>
          <p:cNvPr id="6" name="Freeform 6"/>
          <p:cNvSpPr/>
          <p:nvPr/>
        </p:nvSpPr>
        <p:spPr>
          <a:xfrm rot="11232812">
            <a:off x="6654416" y="1430253"/>
            <a:ext cx="5664124" cy="4690861"/>
          </a:xfrm>
          <a:custGeom>
            <a:avLst/>
            <a:gdLst/>
            <a:ahLst/>
            <a:cxnLst/>
            <a:rect l="l" t="t" r="r" b="b"/>
            <a:pathLst>
              <a:path w="5078260" h="5032094">
                <a:moveTo>
                  <a:pt x="0" y="0"/>
                </a:moveTo>
                <a:lnTo>
                  <a:pt x="5078260" y="0"/>
                </a:lnTo>
                <a:lnTo>
                  <a:pt x="5078260" y="5032094"/>
                </a:lnTo>
                <a:lnTo>
                  <a:pt x="0" y="5032094"/>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7495545" y="3561496"/>
            <a:ext cx="3781359" cy="1166986"/>
          </a:xfrm>
          <a:prstGeom prst="rect">
            <a:avLst/>
          </a:prstGeom>
        </p:spPr>
        <p:txBody>
          <a:bodyPr wrap="square" lIns="0" tIns="0" rIns="0" bIns="0" rtlCol="0" anchor="t">
            <a:spAutoFit/>
          </a:bodyPr>
          <a:lstStyle/>
          <a:p>
            <a:pPr algn="just">
              <a:lnSpc>
                <a:spcPts val="2323"/>
              </a:lnSpc>
              <a:spcBef>
                <a:spcPct val="0"/>
              </a:spcBef>
            </a:pPr>
            <a:r>
              <a:rPr lang="en-US" spc="-28"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rPr>
              <a:t>udzielane są świadczenia w ramach punktu zgłoszeniowo – koordynacyjnego, poradni zdrowia psychicznego oraz leczenia środowiskowego.</a:t>
            </a:r>
          </a:p>
        </p:txBody>
      </p:sp>
      <p:sp>
        <p:nvSpPr>
          <p:cNvPr id="10" name="TextBox 10"/>
          <p:cNvSpPr txBox="1"/>
          <p:nvPr/>
        </p:nvSpPr>
        <p:spPr>
          <a:xfrm>
            <a:off x="12619065" y="3496639"/>
            <a:ext cx="3910298" cy="1756891"/>
          </a:xfrm>
          <a:prstGeom prst="rect">
            <a:avLst/>
          </a:prstGeom>
        </p:spPr>
        <p:txBody>
          <a:bodyPr wrap="square" lIns="0" tIns="0" rIns="0" bIns="0" rtlCol="0" anchor="t">
            <a:spAutoFit/>
          </a:bodyPr>
          <a:lstStyle/>
          <a:p>
            <a:pPr algn="just">
              <a:lnSpc>
                <a:spcPts val="2323"/>
              </a:lnSpc>
              <a:spcBef>
                <a:spcPct val="0"/>
              </a:spcBef>
            </a:pPr>
            <a:r>
              <a:rPr lang="en-US" spc="-28"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rPr>
              <a:t>budynek dawnej Nocnej i Świątecznej </a:t>
            </a:r>
            <a:endParaRPr lang="pl-PL" spc="-28"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endParaRPr>
          </a:p>
          <a:p>
            <a:pPr algn="just">
              <a:lnSpc>
                <a:spcPts val="2323"/>
              </a:lnSpc>
              <a:spcBef>
                <a:spcPct val="0"/>
              </a:spcBef>
            </a:pPr>
            <a:r>
              <a:rPr lang="en-US" spc="-28"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rPr>
              <a:t>Opieki Zdrowotnej Falk „Zryw”, </a:t>
            </a:r>
            <a:endParaRPr lang="pl-PL" spc="-28"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endParaRPr>
          </a:p>
          <a:p>
            <a:pPr algn="just">
              <a:lnSpc>
                <a:spcPts val="2323"/>
              </a:lnSpc>
              <a:spcBef>
                <a:spcPct val="0"/>
              </a:spcBef>
            </a:pPr>
            <a:r>
              <a:rPr lang="en-US" spc="-28"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Canva Sans"/>
              </a:rPr>
              <a:t>gdzie udzielane są świadczenia w ramach punktu zgłoszeniowo – koordynacyjnego, poradni zdrowia psychicznego oraz leczenia środowiskowego</a:t>
            </a:r>
            <a:r>
              <a:rPr lang="en-US" spc="-28" dirty="0">
                <a:solidFill>
                  <a:srgbClr val="004AAD"/>
                </a:solidFill>
                <a:latin typeface="Calibri" panose="020F0502020204030204" pitchFamily="34" charset="0"/>
                <a:ea typeface="Calibri" panose="020F0502020204030204" pitchFamily="34" charset="0"/>
                <a:cs typeface="Calibri" panose="020F0502020204030204" pitchFamily="34" charset="0"/>
                <a:sym typeface="Canva Sans"/>
              </a:rPr>
              <a:t>.</a:t>
            </a:r>
          </a:p>
        </p:txBody>
      </p:sp>
      <p:sp>
        <p:nvSpPr>
          <p:cNvPr id="11" name="TextBox 11"/>
          <p:cNvSpPr txBox="1"/>
          <p:nvPr/>
        </p:nvSpPr>
        <p:spPr>
          <a:xfrm>
            <a:off x="2495483" y="1398357"/>
            <a:ext cx="15045247" cy="525785"/>
          </a:xfrm>
          <a:prstGeom prst="rect">
            <a:avLst/>
          </a:prstGeom>
        </p:spPr>
        <p:txBody>
          <a:bodyPr wrap="square" lIns="0" tIns="0" rIns="0" bIns="0" rtlCol="0" anchor="t">
            <a:spAutoFit/>
          </a:bodyPr>
          <a:lstStyle/>
          <a:p>
            <a:pPr marL="742950" indent="-742950" algn="just">
              <a:lnSpc>
                <a:spcPts val="4127"/>
              </a:lnSpc>
              <a:buFont typeface="+mj-lt"/>
              <a:buAutoNum type="alphaLcParenR"/>
            </a:pPr>
            <a:r>
              <a:rPr lang="pl-PL" sz="3600" b="1" i="1" dirty="0">
                <a:effectLst/>
                <a:latin typeface="Calibri" panose="020F0502020204030204" pitchFamily="34" charset="0"/>
                <a:ea typeface="Calibri" panose="020F0502020204030204" pitchFamily="34" charset="0"/>
              </a:rPr>
              <a:t>Centrum Zdrowia Psychicznego w Lęborku posiada trzy lokalizacje:</a:t>
            </a:r>
            <a:endParaRPr lang="en-US" sz="6600" spc="-352"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17" name="pole tekstowe 16">
            <a:extLst>
              <a:ext uri="{FF2B5EF4-FFF2-40B4-BE49-F238E27FC236}">
                <a16:creationId xmlns:a16="http://schemas.microsoft.com/office/drawing/2014/main" id="{2309B076-7CE3-5270-2CC7-745C1E62FE08}"/>
              </a:ext>
            </a:extLst>
          </p:cNvPr>
          <p:cNvSpPr txBox="1"/>
          <p:nvPr/>
        </p:nvSpPr>
        <p:spPr>
          <a:xfrm>
            <a:off x="1718529" y="2663123"/>
            <a:ext cx="4496779" cy="707886"/>
          </a:xfrm>
          <a:prstGeom prst="rect">
            <a:avLst/>
          </a:prstGeom>
          <a:noFill/>
        </p:spPr>
        <p:txBody>
          <a:bodyPr wrap="square">
            <a:spAutoFit/>
          </a:bodyPr>
          <a:lstStyle/>
          <a:p>
            <a:pPr algn="ctr"/>
            <a:r>
              <a:rPr lang="pl-PL" sz="2000" b="1" dirty="0">
                <a:effectLst/>
                <a:latin typeface="Calibri" panose="020F0502020204030204" pitchFamily="34" charset="0"/>
                <a:ea typeface="Calibri" panose="020F0502020204030204" pitchFamily="34" charset="0"/>
              </a:rPr>
              <a:t>Lębork, ul. Juliana Węgrzynowicza 13 – </a:t>
            </a:r>
            <a:br>
              <a:rPr lang="pl-PL" sz="2000" b="1" dirty="0">
                <a:effectLst/>
                <a:latin typeface="Calibri" panose="020F0502020204030204" pitchFamily="34" charset="0"/>
                <a:ea typeface="Calibri" panose="020F0502020204030204" pitchFamily="34" charset="0"/>
              </a:rPr>
            </a:br>
            <a:r>
              <a:rPr lang="pl-PL" sz="2000" b="1" dirty="0">
                <a:effectLst/>
                <a:latin typeface="Calibri" panose="020F0502020204030204" pitchFamily="34" charset="0"/>
                <a:ea typeface="Calibri" panose="020F0502020204030204" pitchFamily="34" charset="0"/>
              </a:rPr>
              <a:t>SPS ZOZ w Lęborku</a:t>
            </a:r>
            <a:endParaRPr lang="pl-PL" sz="2000" b="1" dirty="0"/>
          </a:p>
        </p:txBody>
      </p:sp>
      <p:sp>
        <p:nvSpPr>
          <p:cNvPr id="19" name="pole tekstowe 18">
            <a:extLst>
              <a:ext uri="{FF2B5EF4-FFF2-40B4-BE49-F238E27FC236}">
                <a16:creationId xmlns:a16="http://schemas.microsoft.com/office/drawing/2014/main" id="{B95F4F18-8C01-7821-4E77-90AD270CCA0E}"/>
              </a:ext>
            </a:extLst>
          </p:cNvPr>
          <p:cNvSpPr txBox="1"/>
          <p:nvPr/>
        </p:nvSpPr>
        <p:spPr>
          <a:xfrm>
            <a:off x="7067853" y="2606050"/>
            <a:ext cx="4496779" cy="707886"/>
          </a:xfrm>
          <a:prstGeom prst="rect">
            <a:avLst/>
          </a:prstGeom>
          <a:noFill/>
        </p:spPr>
        <p:txBody>
          <a:bodyPr wrap="square">
            <a:spAutoFit/>
          </a:bodyPr>
          <a:lstStyle/>
          <a:p>
            <a:pPr algn="ctr"/>
            <a:r>
              <a:rPr lang="pl-PL" sz="2000" b="1" dirty="0">
                <a:effectLst/>
                <a:latin typeface="Calibri" panose="020F0502020204030204" pitchFamily="34" charset="0"/>
                <a:ea typeface="Calibri" panose="020F0502020204030204" pitchFamily="34" charset="0"/>
              </a:rPr>
              <a:t>Lębork, ul. Stefana Żeromskiego 9/10 - budynek dawnej Poradni „MAR – VITA”</a:t>
            </a:r>
            <a:endParaRPr lang="pl-PL" sz="2000" b="1" dirty="0"/>
          </a:p>
        </p:txBody>
      </p:sp>
      <p:sp>
        <p:nvSpPr>
          <p:cNvPr id="20" name="pole tekstowe 19">
            <a:extLst>
              <a:ext uri="{FF2B5EF4-FFF2-40B4-BE49-F238E27FC236}">
                <a16:creationId xmlns:a16="http://schemas.microsoft.com/office/drawing/2014/main" id="{174549E1-5507-9C64-9C93-5F0F5E0E2D81}"/>
              </a:ext>
            </a:extLst>
          </p:cNvPr>
          <p:cNvSpPr txBox="1"/>
          <p:nvPr/>
        </p:nvSpPr>
        <p:spPr>
          <a:xfrm>
            <a:off x="12405716" y="2545875"/>
            <a:ext cx="4496779" cy="707886"/>
          </a:xfrm>
          <a:prstGeom prst="rect">
            <a:avLst/>
          </a:prstGeom>
          <a:noFill/>
        </p:spPr>
        <p:txBody>
          <a:bodyPr wrap="square">
            <a:spAutoFit/>
          </a:bodyPr>
          <a:lstStyle/>
          <a:p>
            <a:pPr algn="ctr"/>
            <a:r>
              <a:rPr lang="pl-PL" sz="2000" b="1" dirty="0">
                <a:effectLst/>
                <a:latin typeface="Calibri" panose="020F0502020204030204" pitchFamily="34" charset="0"/>
                <a:ea typeface="Calibri" panose="020F0502020204030204" pitchFamily="34" charset="0"/>
              </a:rPr>
              <a:t>Wejherowo – Śmiechowo, </a:t>
            </a:r>
            <a:br>
              <a:rPr lang="pl-PL" sz="2000" b="1" dirty="0">
                <a:effectLst/>
                <a:latin typeface="Calibri" panose="020F0502020204030204" pitchFamily="34" charset="0"/>
                <a:ea typeface="Calibri" panose="020F0502020204030204" pitchFamily="34" charset="0"/>
              </a:rPr>
            </a:br>
            <a:r>
              <a:rPr lang="pl-PL" sz="2000" b="1" dirty="0">
                <a:effectLst/>
                <a:latin typeface="Calibri" panose="020F0502020204030204" pitchFamily="34" charset="0"/>
                <a:ea typeface="Calibri" panose="020F0502020204030204" pitchFamily="34" charset="0"/>
              </a:rPr>
              <a:t>ul. Gdańska 51 </a:t>
            </a:r>
            <a:endParaRPr lang="pl-PL" sz="2400" b="1" dirty="0"/>
          </a:p>
        </p:txBody>
      </p:sp>
      <p:sp>
        <p:nvSpPr>
          <p:cNvPr id="22" name="pole tekstowe 21">
            <a:extLst>
              <a:ext uri="{FF2B5EF4-FFF2-40B4-BE49-F238E27FC236}">
                <a16:creationId xmlns:a16="http://schemas.microsoft.com/office/drawing/2014/main" id="{5DF59AE9-BF47-945A-4189-F76860C8F21A}"/>
              </a:ext>
            </a:extLst>
          </p:cNvPr>
          <p:cNvSpPr txBox="1"/>
          <p:nvPr/>
        </p:nvSpPr>
        <p:spPr>
          <a:xfrm>
            <a:off x="2539787" y="6267872"/>
            <a:ext cx="9144000" cy="646331"/>
          </a:xfrm>
          <a:prstGeom prst="rect">
            <a:avLst/>
          </a:prstGeom>
          <a:noFill/>
        </p:spPr>
        <p:txBody>
          <a:bodyPr wrap="square">
            <a:spAutoFit/>
          </a:bodyPr>
          <a:lstStyle/>
          <a:p>
            <a:pPr lvl="0"/>
            <a:r>
              <a:rPr lang="pl-PL" sz="3600" b="1" i="1" dirty="0">
                <a:latin typeface="Calibri" panose="020F0502020204030204" pitchFamily="34" charset="0"/>
                <a:ea typeface="Times New Roman" panose="02020603050405020304" pitchFamily="18" charset="0"/>
              </a:rPr>
              <a:t>b) </a:t>
            </a:r>
            <a:r>
              <a:rPr lang="pl-PL" sz="3600" b="1" i="1" dirty="0">
                <a:effectLst/>
                <a:latin typeface="Calibri" panose="020F0502020204030204" pitchFamily="34" charset="0"/>
                <a:ea typeface="Times New Roman" panose="02020603050405020304" pitchFamily="18" charset="0"/>
              </a:rPr>
              <a:t>Oddział Dzienny Psychiatryczny:</a:t>
            </a:r>
            <a:endParaRPr lang="pl-PL" sz="3600" dirty="0">
              <a:effectLst/>
              <a:latin typeface="Times New Roman" panose="02020603050405020304" pitchFamily="18" charset="0"/>
              <a:ea typeface="Times New Roman" panose="02020603050405020304" pitchFamily="18" charset="0"/>
            </a:endParaRPr>
          </a:p>
        </p:txBody>
      </p:sp>
      <p:sp>
        <p:nvSpPr>
          <p:cNvPr id="7" name="pole tekstowe 6">
            <a:extLst>
              <a:ext uri="{FF2B5EF4-FFF2-40B4-BE49-F238E27FC236}">
                <a16:creationId xmlns:a16="http://schemas.microsoft.com/office/drawing/2014/main" id="{8874C3A1-C5AD-62B9-7AB3-266560C92541}"/>
              </a:ext>
            </a:extLst>
          </p:cNvPr>
          <p:cNvSpPr txBox="1"/>
          <p:nvPr/>
        </p:nvSpPr>
        <p:spPr>
          <a:xfrm>
            <a:off x="1828800" y="7453733"/>
            <a:ext cx="15686506" cy="2677656"/>
          </a:xfrm>
          <a:prstGeom prst="rect">
            <a:avLst/>
          </a:prstGeom>
          <a:noFill/>
        </p:spPr>
        <p:txBody>
          <a:bodyPr wrap="square">
            <a:spAutoFit/>
          </a:bodyPr>
          <a:lstStyle/>
          <a:p>
            <a:pPr marL="342900" lvl="0" indent="-342900">
              <a:buFont typeface="Symbol" panose="05050102010706020507" pitchFamily="18" charset="2"/>
              <a:buChar char=""/>
            </a:pPr>
            <a:r>
              <a:rPr lang="pl-PL" sz="2400" dirty="0">
                <a:effectLst/>
                <a:latin typeface="Calibri" panose="020F0502020204030204" pitchFamily="34" charset="0"/>
                <a:ea typeface="Calibri" panose="020F0502020204030204" pitchFamily="34" charset="0"/>
                <a:cs typeface="Calibri" panose="020F0502020204030204" pitchFamily="34" charset="0"/>
              </a:rPr>
              <a:t>ul. Juliana Węgrzynowicza 13, 84 – 300 Lębork – budynek Działu Fizjoterapii SPS ZOZ </a:t>
            </a:r>
            <a:br>
              <a:rPr lang="pl-PL" sz="2400" dirty="0">
                <a:effectLst/>
                <a:latin typeface="Calibri" panose="020F0502020204030204" pitchFamily="34" charset="0"/>
                <a:ea typeface="Calibri" panose="020F0502020204030204" pitchFamily="34" charset="0"/>
                <a:cs typeface="Calibri" panose="020F0502020204030204" pitchFamily="34" charset="0"/>
              </a:rPr>
            </a:br>
            <a:r>
              <a:rPr lang="pl-PL" sz="2400" dirty="0">
                <a:effectLst/>
                <a:latin typeface="Calibri" panose="020F0502020204030204" pitchFamily="34" charset="0"/>
                <a:ea typeface="Calibri" panose="020F0502020204030204" pitchFamily="34" charset="0"/>
                <a:cs typeface="Calibri" panose="020F0502020204030204" pitchFamily="34" charset="0"/>
              </a:rPr>
              <a:t>w Lęborku, telefon, rejestracja: 59 8635 – 262, e – mail: </a:t>
            </a:r>
            <a:r>
              <a:rPr lang="pl-PL"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dzienny@szpital-lebork.com.pl</a:t>
            </a:r>
            <a:r>
              <a:rPr lang="pl-PL" sz="2400" dirty="0">
                <a:effectLst/>
                <a:latin typeface="Calibri" panose="020F0502020204030204" pitchFamily="34" charset="0"/>
                <a:ea typeface="Calibri" panose="020F0502020204030204" pitchFamily="34" charset="0"/>
                <a:cs typeface="Calibri" panose="020F0502020204030204" pitchFamily="34" charset="0"/>
              </a:rPr>
              <a:t> </a:t>
            </a:r>
          </a:p>
          <a:p>
            <a:pPr lvl="0"/>
            <a:endParaRPr lang="pl-PL" sz="2400" dirty="0">
              <a:latin typeface="Calibri" panose="020F0502020204030204" pitchFamily="34" charset="0"/>
              <a:ea typeface="Calibri" panose="020F0502020204030204" pitchFamily="34" charset="0"/>
              <a:cs typeface="Calibri" panose="020F0502020204030204" pitchFamily="34" charset="0"/>
            </a:endParaRPr>
          </a:p>
          <a:p>
            <a:pPr lvl="0"/>
            <a:r>
              <a:rPr lang="pl-PL" sz="2400" dirty="0">
                <a:effectLst/>
                <a:latin typeface="Calibri" panose="020F0502020204030204" pitchFamily="34" charset="0"/>
                <a:ea typeface="Calibri" panose="020F0502020204030204" pitchFamily="34" charset="0"/>
                <a:cs typeface="Calibri" panose="020F0502020204030204" pitchFamily="34" charset="0"/>
              </a:rPr>
              <a:t>W Oddziale udzielane są  świadczenia zdrowotne od poniedziałku do piątku w godzinach od 7:25 do 15:00. Świadczenia przeznaczone są dla pacjentów bez wskazań do pobytu na oddziale całodobowym. Pobyt na Oddziale Dziennym Psychiatrycznym ma na celu poprawę funkcjonowania indywidualnego i społecznego, poprawę samopoczucia, redukcję objawów i zapobieganie nawrotom choroby. </a:t>
            </a:r>
          </a:p>
        </p:txBody>
      </p:sp>
      <p:sp>
        <p:nvSpPr>
          <p:cNvPr id="9" name="Freeform 4">
            <a:extLst>
              <a:ext uri="{FF2B5EF4-FFF2-40B4-BE49-F238E27FC236}">
                <a16:creationId xmlns:a16="http://schemas.microsoft.com/office/drawing/2014/main" id="{E53CF908-B839-8806-1E9C-5BA56CBF7F8A}"/>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5"/>
            <a:stretch>
              <a:fillRect/>
            </a:stretch>
          </a:blipFill>
        </p:spPr>
      </p:sp>
      <p:pic>
        <p:nvPicPr>
          <p:cNvPr id="12" name="Grafika 11">
            <a:extLst>
              <a:ext uri="{FF2B5EF4-FFF2-40B4-BE49-F238E27FC236}">
                <a16:creationId xmlns:a16="http://schemas.microsoft.com/office/drawing/2014/main" id="{1D517E41-3AB9-8149-8B5A-E538DC0F73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62400" y="237443"/>
            <a:ext cx="3163923" cy="947719"/>
          </a:xfrm>
          <a:prstGeom prst="rect">
            <a:avLst/>
          </a:prstGeom>
        </p:spPr>
      </p:pic>
      <p:pic>
        <p:nvPicPr>
          <p:cNvPr id="14" name="Obraz 13">
            <a:extLst>
              <a:ext uri="{FF2B5EF4-FFF2-40B4-BE49-F238E27FC236}">
                <a16:creationId xmlns:a16="http://schemas.microsoft.com/office/drawing/2014/main" id="{8E424BFD-0B57-BB68-0EBC-02C3B3DBDC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15" name="Obraz 14">
            <a:extLst>
              <a:ext uri="{FF2B5EF4-FFF2-40B4-BE49-F238E27FC236}">
                <a16:creationId xmlns:a16="http://schemas.microsoft.com/office/drawing/2014/main" id="{E9297D39-D4F7-ED7E-8E47-0321A2BFE8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2496800" y="4762500"/>
            <a:ext cx="5516580" cy="3189586"/>
          </a:xfrm>
          <a:custGeom>
            <a:avLst/>
            <a:gdLst/>
            <a:ahLst/>
            <a:cxnLst/>
            <a:rect l="l" t="t" r="r" b="b"/>
            <a:pathLst>
              <a:path w="5516580" h="3189586">
                <a:moveTo>
                  <a:pt x="0" y="0"/>
                </a:moveTo>
                <a:lnTo>
                  <a:pt x="5516580" y="0"/>
                </a:lnTo>
                <a:lnTo>
                  <a:pt x="5516580" y="3189587"/>
                </a:lnTo>
                <a:lnTo>
                  <a:pt x="0" y="31895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pole tekstowe 11">
            <a:extLst>
              <a:ext uri="{FF2B5EF4-FFF2-40B4-BE49-F238E27FC236}">
                <a16:creationId xmlns:a16="http://schemas.microsoft.com/office/drawing/2014/main" id="{37EF3886-3F86-5A15-54CB-57C0166A3A8A}"/>
              </a:ext>
            </a:extLst>
          </p:cNvPr>
          <p:cNvSpPr txBox="1"/>
          <p:nvPr/>
        </p:nvSpPr>
        <p:spPr>
          <a:xfrm>
            <a:off x="1295400" y="1866900"/>
            <a:ext cx="10896600" cy="2677656"/>
          </a:xfrm>
          <a:prstGeom prst="rect">
            <a:avLst/>
          </a:prstGeom>
          <a:noFill/>
        </p:spPr>
        <p:txBody>
          <a:bodyPr wrap="square" rtlCol="0">
            <a:spAutoFit/>
          </a:bodyPr>
          <a:lstStyle/>
          <a:p>
            <a:pPr lvl="0"/>
            <a:r>
              <a:rPr lang="pl-PL" sz="2800" b="1" i="1" dirty="0">
                <a:effectLst/>
                <a:latin typeface="Calibri" panose="020F0502020204030204" pitchFamily="34" charset="0"/>
                <a:ea typeface="Calibri" panose="020F0502020204030204" pitchFamily="34" charset="0"/>
                <a:cs typeface="Calibri" panose="020F0502020204030204" pitchFamily="34" charset="0"/>
              </a:rPr>
              <a:t>Zakres świadczeń obejmuje leczenie zaburzeń:</a:t>
            </a:r>
            <a:endParaRPr lang="pl-PL" sz="28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Calibri" panose="020F0502020204030204" pitchFamily="34" charset="0"/>
                <a:cs typeface="Calibri" panose="020F0502020204030204" pitchFamily="34" charset="0"/>
              </a:rPr>
              <a:t>afektywnych (dystymia, depresja),</a:t>
            </a:r>
          </a:p>
          <a:p>
            <a:pPr marL="342900" lvl="0" indent="-342900">
              <a:buFont typeface="Symbol" panose="05050102010706020507" pitchFamily="18" charset="2"/>
              <a:buChar char=""/>
            </a:pPr>
            <a:r>
              <a:rPr lang="pl-PL" sz="2800" dirty="0">
                <a:effectLst/>
                <a:latin typeface="Calibri" panose="020F0502020204030204" pitchFamily="34" charset="0"/>
                <a:ea typeface="Calibri" panose="020F0502020204030204" pitchFamily="34" charset="0"/>
                <a:cs typeface="Calibri" panose="020F0502020204030204" pitchFamily="34" charset="0"/>
              </a:rPr>
              <a:t>nerwicowych (fobie, napady paniki, zaburzenia adaptacyjne, zaburzenia </a:t>
            </a:r>
            <a:r>
              <a:rPr lang="pl-PL" sz="2800" dirty="0" err="1">
                <a:effectLst/>
                <a:latin typeface="Calibri" panose="020F0502020204030204" pitchFamily="34" charset="0"/>
                <a:ea typeface="Calibri" panose="020F0502020204030204" pitchFamily="34" charset="0"/>
                <a:cs typeface="Calibri" panose="020F0502020204030204" pitchFamily="34" charset="0"/>
              </a:rPr>
              <a:t>obsesyjno</a:t>
            </a:r>
            <a:r>
              <a:rPr lang="pl-PL" sz="2800" dirty="0">
                <a:effectLst/>
                <a:latin typeface="Calibri" panose="020F0502020204030204" pitchFamily="34" charset="0"/>
                <a:ea typeface="Calibri" panose="020F0502020204030204" pitchFamily="34" charset="0"/>
                <a:cs typeface="Calibri" panose="020F0502020204030204" pitchFamily="34" charset="0"/>
              </a:rPr>
              <a:t> – kompulsywne, zaburzenia lękowe o różnej etiologii),</a:t>
            </a:r>
          </a:p>
          <a:p>
            <a:pPr marL="342900" lvl="0" indent="-342900">
              <a:buFont typeface="Symbol" panose="05050102010706020507" pitchFamily="18" charset="2"/>
              <a:buChar char=""/>
            </a:pPr>
            <a:r>
              <a:rPr lang="pl-PL" sz="2800" dirty="0">
                <a:effectLst/>
                <a:latin typeface="Calibri" panose="020F0502020204030204" pitchFamily="34" charset="0"/>
                <a:ea typeface="Calibri" panose="020F0502020204030204" pitchFamily="34" charset="0"/>
                <a:cs typeface="Calibri" panose="020F0502020204030204" pitchFamily="34" charset="0"/>
              </a:rPr>
              <a:t>zaburzeń osobowości,</a:t>
            </a:r>
          </a:p>
          <a:p>
            <a:pPr marL="342900" lvl="0" indent="-342900">
              <a:buFont typeface="Symbol" panose="05050102010706020507" pitchFamily="18" charset="2"/>
              <a:buChar char=""/>
            </a:pPr>
            <a:r>
              <a:rPr lang="pl-PL" sz="2800" dirty="0">
                <a:effectLst/>
                <a:latin typeface="Calibri" panose="020F0502020204030204" pitchFamily="34" charset="0"/>
                <a:ea typeface="Calibri" panose="020F0502020204030204" pitchFamily="34" charset="0"/>
                <a:cs typeface="Calibri" panose="020F0502020204030204" pitchFamily="34" charset="0"/>
              </a:rPr>
              <a:t>schizofrenii.</a:t>
            </a:r>
          </a:p>
        </p:txBody>
      </p:sp>
      <p:sp>
        <p:nvSpPr>
          <p:cNvPr id="14" name="pole tekstowe 13">
            <a:extLst>
              <a:ext uri="{FF2B5EF4-FFF2-40B4-BE49-F238E27FC236}">
                <a16:creationId xmlns:a16="http://schemas.microsoft.com/office/drawing/2014/main" id="{0DD6AE95-7505-BCA9-A26A-CCEFAFA3B8FE}"/>
              </a:ext>
            </a:extLst>
          </p:cNvPr>
          <p:cNvSpPr txBox="1"/>
          <p:nvPr/>
        </p:nvSpPr>
        <p:spPr>
          <a:xfrm>
            <a:off x="1295400" y="4544556"/>
            <a:ext cx="10447320" cy="3108543"/>
          </a:xfrm>
          <a:prstGeom prst="rect">
            <a:avLst/>
          </a:prstGeom>
          <a:noFill/>
        </p:spPr>
        <p:txBody>
          <a:bodyPr wrap="square">
            <a:spAutoFit/>
          </a:bodyPr>
          <a:lstStyle/>
          <a:p>
            <a:pPr lvl="0" algn="just"/>
            <a:r>
              <a:rPr lang="pl-PL" sz="2800" b="1" i="1" dirty="0">
                <a:effectLst/>
                <a:latin typeface="Calibri" panose="020F0502020204030204" pitchFamily="34" charset="0"/>
                <a:ea typeface="Times New Roman" panose="02020603050405020304" pitchFamily="18" charset="0"/>
              </a:rPr>
              <a:t>Pacjentami Oddziału mogą zostać osoby dorosłe, które: </a:t>
            </a:r>
            <a:endParaRPr lang="pl-PL" sz="2800" b="1" i="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doświadczają w swoim życiu trudności w funkcjonowaniu (osobistym, rodzinnym, zawodowym) spowodowanym problemami natury psychicznej (po przeżyciu ciężkiego stresu, przeżywające stany lękowo – depresyjne, z problemami w pracy, w relacji z innymi osobami oraz inne),mają kłopoty z nastrojem, lękiem oraz </a:t>
            </a:r>
            <a:br>
              <a:rPr lang="pl-PL" sz="2800" dirty="0">
                <a:effectLst/>
                <a:latin typeface="Calibri" panose="020F0502020204030204" pitchFamily="34" charset="0"/>
                <a:ea typeface="Times New Roman" panose="02020603050405020304" pitchFamily="18" charset="0"/>
              </a:rPr>
            </a:br>
            <a:r>
              <a:rPr lang="pl-PL" sz="2800" dirty="0">
                <a:effectLst/>
                <a:latin typeface="Calibri" panose="020F0502020204030204" pitchFamily="34" charset="0"/>
                <a:ea typeface="Times New Roman" panose="02020603050405020304" pitchFamily="18" charset="0"/>
              </a:rPr>
              <a:t>z problemami natury psychosomatycznej.</a:t>
            </a:r>
            <a:endParaRPr lang="pl-PL" sz="2800" dirty="0">
              <a:effectLst/>
              <a:latin typeface="Times New Roman" panose="02020603050405020304" pitchFamily="18" charset="0"/>
              <a:ea typeface="Times New Roman" panose="02020603050405020304" pitchFamily="18" charset="0"/>
            </a:endParaRPr>
          </a:p>
        </p:txBody>
      </p:sp>
      <p:sp>
        <p:nvSpPr>
          <p:cNvPr id="16" name="pole tekstowe 15">
            <a:extLst>
              <a:ext uri="{FF2B5EF4-FFF2-40B4-BE49-F238E27FC236}">
                <a16:creationId xmlns:a16="http://schemas.microsoft.com/office/drawing/2014/main" id="{06B123EB-A6E1-62A9-53E3-8A3FC6DA0D52}"/>
              </a:ext>
            </a:extLst>
          </p:cNvPr>
          <p:cNvSpPr txBox="1"/>
          <p:nvPr/>
        </p:nvSpPr>
        <p:spPr>
          <a:xfrm>
            <a:off x="1295400" y="7727602"/>
            <a:ext cx="12496800" cy="1384995"/>
          </a:xfrm>
          <a:prstGeom prst="rect">
            <a:avLst/>
          </a:prstGeom>
          <a:noFill/>
        </p:spPr>
        <p:txBody>
          <a:bodyPr wrap="square">
            <a:spAutoFit/>
          </a:bodyPr>
          <a:lstStyle/>
          <a:p>
            <a:pPr lvl="0"/>
            <a:r>
              <a:rPr lang="pl-PL" sz="2800" b="1" i="1" dirty="0">
                <a:effectLst/>
                <a:latin typeface="Calibri" panose="020F0502020204030204" pitchFamily="34" charset="0"/>
                <a:ea typeface="Times New Roman" panose="02020603050405020304" pitchFamily="18" charset="0"/>
              </a:rPr>
              <a:t>Proces leczniczo – terapeutyczny obejmuje terapię grupową:</a:t>
            </a:r>
            <a:endParaRPr lang="pl-PL" sz="2800" b="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a:effectLst/>
                <a:latin typeface="Calibri" panose="020F0502020204030204" pitchFamily="34" charset="0"/>
                <a:ea typeface="Times New Roman" panose="02020603050405020304" pitchFamily="18" charset="0"/>
              </a:rPr>
              <a:t>poznawczo – behawioralną z elementami terapii schematów,</a:t>
            </a:r>
            <a:endParaRPr lang="pl-PL"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pl-PL" sz="2800" dirty="0" err="1">
                <a:effectLst/>
                <a:latin typeface="Calibri" panose="020F0502020204030204" pitchFamily="34" charset="0"/>
                <a:ea typeface="Times New Roman" panose="02020603050405020304" pitchFamily="18" charset="0"/>
              </a:rPr>
              <a:t>psychodynamiczną</a:t>
            </a:r>
            <a:r>
              <a:rPr lang="pl-PL" sz="2800" dirty="0">
                <a:effectLst/>
                <a:latin typeface="Calibri" panose="020F0502020204030204" pitchFamily="34" charset="0"/>
                <a:ea typeface="Times New Roman" panose="02020603050405020304" pitchFamily="18" charset="0"/>
              </a:rPr>
              <a:t>.</a:t>
            </a:r>
            <a:endParaRPr lang="pl-PL" sz="2800" dirty="0">
              <a:effectLst/>
              <a:latin typeface="Times New Roman" panose="02020603050405020304" pitchFamily="18" charset="0"/>
              <a:ea typeface="Times New Roman" panose="02020603050405020304" pitchFamily="18" charset="0"/>
            </a:endParaRPr>
          </a:p>
        </p:txBody>
      </p:sp>
      <p:sp>
        <p:nvSpPr>
          <p:cNvPr id="17" name="Freeform 4">
            <a:extLst>
              <a:ext uri="{FF2B5EF4-FFF2-40B4-BE49-F238E27FC236}">
                <a16:creationId xmlns:a16="http://schemas.microsoft.com/office/drawing/2014/main" id="{8067B6CA-87E4-EAB8-28FD-59402BA3BAC1}"/>
              </a:ext>
            </a:extLst>
          </p:cNvPr>
          <p:cNvSpPr/>
          <p:nvPr/>
        </p:nvSpPr>
        <p:spPr>
          <a:xfrm>
            <a:off x="685800" y="119241"/>
            <a:ext cx="2820476" cy="947720"/>
          </a:xfrm>
          <a:custGeom>
            <a:avLst/>
            <a:gdLst/>
            <a:ahLst/>
            <a:cxnLst/>
            <a:rect l="l" t="t" r="r" b="b"/>
            <a:pathLst>
              <a:path w="3722868" h="1262087">
                <a:moveTo>
                  <a:pt x="0" y="0"/>
                </a:moveTo>
                <a:lnTo>
                  <a:pt x="3722868" y="0"/>
                </a:lnTo>
                <a:lnTo>
                  <a:pt x="3722868" y="1262086"/>
                </a:lnTo>
                <a:lnTo>
                  <a:pt x="0" y="1262086"/>
                </a:lnTo>
                <a:lnTo>
                  <a:pt x="0" y="0"/>
                </a:lnTo>
                <a:close/>
              </a:path>
            </a:pathLst>
          </a:custGeom>
          <a:blipFill>
            <a:blip r:embed="rId4"/>
            <a:stretch>
              <a:fillRect/>
            </a:stretch>
          </a:blipFill>
        </p:spPr>
      </p:sp>
      <p:pic>
        <p:nvPicPr>
          <p:cNvPr id="18" name="Grafika 17">
            <a:extLst>
              <a:ext uri="{FF2B5EF4-FFF2-40B4-BE49-F238E27FC236}">
                <a16:creationId xmlns:a16="http://schemas.microsoft.com/office/drawing/2014/main" id="{9538D065-FEA8-BE80-0A6B-AC49E470BB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2400" y="237443"/>
            <a:ext cx="3163923" cy="947719"/>
          </a:xfrm>
          <a:prstGeom prst="rect">
            <a:avLst/>
          </a:prstGeom>
        </p:spPr>
      </p:pic>
      <p:pic>
        <p:nvPicPr>
          <p:cNvPr id="19" name="Obraz 18">
            <a:extLst>
              <a:ext uri="{FF2B5EF4-FFF2-40B4-BE49-F238E27FC236}">
                <a16:creationId xmlns:a16="http://schemas.microsoft.com/office/drawing/2014/main" id="{2BE3C7FB-A0BA-AFE5-431E-A92099A965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48280"/>
            <a:ext cx="3771900" cy="1018735"/>
          </a:xfrm>
          <a:prstGeom prst="rect">
            <a:avLst/>
          </a:prstGeom>
        </p:spPr>
      </p:pic>
      <p:pic>
        <p:nvPicPr>
          <p:cNvPr id="20" name="Obraz 19">
            <a:extLst>
              <a:ext uri="{FF2B5EF4-FFF2-40B4-BE49-F238E27FC236}">
                <a16:creationId xmlns:a16="http://schemas.microsoft.com/office/drawing/2014/main" id="{DB4844B8-0C2A-24F7-B1F5-6434F16A29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237443"/>
            <a:ext cx="2614214" cy="953704"/>
          </a:xfrm>
          <a:prstGeom prst="rect">
            <a:avLst/>
          </a:prstGeom>
        </p:spPr>
      </p:pic>
    </p:spTree>
  </p:cSld>
  <p:clrMapOvr>
    <a:masterClrMapping/>
  </p:clrMapOvr>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263</TotalTime>
  <Words>4816</Words>
  <Application>Microsoft Office PowerPoint</Application>
  <PresentationFormat>Niestandardowy</PresentationFormat>
  <Paragraphs>297</Paragraphs>
  <Slides>25</Slides>
  <Notes>3</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25</vt:i4>
      </vt:variant>
    </vt:vector>
  </HeadingPairs>
  <TitlesOfParts>
    <vt:vector size="36" baseType="lpstr">
      <vt:lpstr>Wingdings</vt:lpstr>
      <vt:lpstr>Century Gothic</vt:lpstr>
      <vt:lpstr>Symbol</vt:lpstr>
      <vt:lpstr>Times New Roman</vt:lpstr>
      <vt:lpstr>Montserrat</vt:lpstr>
      <vt:lpstr>Canva Sans</vt:lpstr>
      <vt:lpstr>Public Sans</vt:lpstr>
      <vt:lpstr>Arial</vt:lpstr>
      <vt:lpstr>Wingdings 3</vt:lpstr>
      <vt:lpstr>Calibri</vt:lpstr>
      <vt:lpstr>Smuga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Lilac Illustrated Social Psychology Presentation</dc:title>
  <dc:creator>Krystian Kuczyński</dc:creator>
  <cp:lastModifiedBy>Krystian Kuczyński</cp:lastModifiedBy>
  <cp:revision>13</cp:revision>
  <dcterms:created xsi:type="dcterms:W3CDTF">2006-08-16T00:00:00Z</dcterms:created>
  <dcterms:modified xsi:type="dcterms:W3CDTF">2024-11-05T09:32:41Z</dcterms:modified>
  <dc:identifier>DAGRkIP6pRQ</dc:identifier>
</cp:coreProperties>
</file>