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3.xml" ContentType="application/vnd.openxmlformats-officedocument.presentationml.notesSlid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4.xml" ContentType="application/vnd.openxmlformats-officedocument.presentationml.notesSlide+xml"/>
  <Override PartName="/ppt/charts/chart8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5.xml" ContentType="application/vnd.openxmlformats-officedocument.presentationml.notesSlide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6.xml" ContentType="application/vnd.openxmlformats-officedocument.presentationml.notesSlid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8" r:id="rId2"/>
  </p:sldMasterIdLst>
  <p:notesMasterIdLst>
    <p:notesMasterId r:id="rId28"/>
  </p:notesMasterIdLst>
  <p:handoutMasterIdLst>
    <p:handoutMasterId r:id="rId29"/>
  </p:handoutMasterIdLst>
  <p:sldIdLst>
    <p:sldId id="267" r:id="rId3"/>
    <p:sldId id="269" r:id="rId4"/>
    <p:sldId id="268" r:id="rId5"/>
    <p:sldId id="292" r:id="rId6"/>
    <p:sldId id="329" r:id="rId7"/>
    <p:sldId id="338" r:id="rId8"/>
    <p:sldId id="272" r:id="rId9"/>
    <p:sldId id="344" r:id="rId10"/>
    <p:sldId id="330" r:id="rId11"/>
    <p:sldId id="273" r:id="rId12"/>
    <p:sldId id="274" r:id="rId13"/>
    <p:sldId id="345" r:id="rId14"/>
    <p:sldId id="343" r:id="rId15"/>
    <p:sldId id="347" r:id="rId16"/>
    <p:sldId id="295" r:id="rId17"/>
    <p:sldId id="300" r:id="rId18"/>
    <p:sldId id="305" r:id="rId19"/>
    <p:sldId id="332" r:id="rId20"/>
    <p:sldId id="312" r:id="rId21"/>
    <p:sldId id="316" r:id="rId22"/>
    <p:sldId id="319" r:id="rId23"/>
    <p:sldId id="337" r:id="rId24"/>
    <p:sldId id="346" r:id="rId25"/>
    <p:sldId id="336" r:id="rId26"/>
    <p:sldId id="328" r:id="rId27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or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66"/>
    <a:srgbClr val="003366"/>
    <a:srgbClr val="003399"/>
    <a:srgbClr val="006699"/>
    <a:srgbClr val="2A858A"/>
    <a:srgbClr val="002060"/>
    <a:srgbClr val="FFFF00"/>
    <a:srgbClr val="15EF78"/>
    <a:srgbClr val="B9E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6120" autoAdjust="0"/>
  </p:normalViewPr>
  <p:slideViewPr>
    <p:cSldViewPr snapToGrid="0">
      <p:cViewPr varScale="1">
        <p:scale>
          <a:sx n="98" d="100"/>
          <a:sy n="98" d="100"/>
        </p:scale>
        <p:origin x="102" y="450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7" d="100"/>
          <a:sy n="57" d="100"/>
        </p:scale>
        <p:origin x="1092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microsoft.com/office/2011/relationships/chartColorStyle" Target="colors3.xml"/><Relationship Id="rId1" Type="http://schemas.microsoft.com/office/2011/relationships/chartStyle" Target="style3.xml"/><Relationship Id="rId5" Type="http://schemas.openxmlformats.org/officeDocument/2006/relationships/package" Target="../embeddings/Microsoft_Excel_Worksheet2.xlsx"/><Relationship Id="rId4" Type="http://schemas.openxmlformats.org/officeDocument/2006/relationships/image" Target="../media/image6.jpeg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microsoft.com/office/2011/relationships/chartColorStyle" Target="colors6.xml"/><Relationship Id="rId1" Type="http://schemas.microsoft.com/office/2011/relationships/chartStyle" Target="style6.xml"/><Relationship Id="rId5" Type="http://schemas.openxmlformats.org/officeDocument/2006/relationships/package" Target="../embeddings/Microsoft_Excel_Worksheet6.xlsx"/><Relationship Id="rId4" Type="http://schemas.openxmlformats.org/officeDocument/2006/relationships/image" Target="../media/image8.jpeg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microsoft.com/office/2011/relationships/chartColorStyle" Target="colors8.xml"/><Relationship Id="rId1" Type="http://schemas.microsoft.com/office/2011/relationships/chartStyle" Target="style8.xml"/><Relationship Id="rId5" Type="http://schemas.openxmlformats.org/officeDocument/2006/relationships/package" Target="../embeddings/Microsoft_Excel_Worksheet8.xlsx"/><Relationship Id="rId4" Type="http://schemas.openxmlformats.org/officeDocument/2006/relationships/image" Target="../media/image11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view3D>
      <c:rotX val="30"/>
      <c:rotY val="20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1973886959419992E-3"/>
          <c:y val="1.1826968720647201E-3"/>
          <c:w val="0.99126893308150943"/>
          <c:h val="0.99881721179916161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 Kolumna1 </c:v>
                </c:pt>
              </c:strCache>
            </c:strRef>
          </c:tx>
          <c:explosion val="7"/>
          <c:dPt>
            <c:idx val="0"/>
            <c:bubble3D val="0"/>
            <c:spPr>
              <a:gradFill rotWithShape="1">
                <a:gsLst>
                  <a:gs pos="0">
                    <a:schemeClr val="accent5">
                      <a:shade val="76000"/>
                      <a:tint val="60000"/>
                      <a:lumMod val="104000"/>
                    </a:schemeClr>
                  </a:gs>
                  <a:gs pos="100000">
                    <a:schemeClr val="accent5">
                      <a:shade val="76000"/>
                      <a:tint val="84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2BDC-49ED-8D96-855A36FFBF36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5">
                      <a:tint val="77000"/>
                      <a:tint val="60000"/>
                      <a:lumMod val="104000"/>
                    </a:schemeClr>
                  </a:gs>
                  <a:gs pos="100000">
                    <a:schemeClr val="accent5">
                      <a:tint val="77000"/>
                      <a:tint val="84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2BDC-49ED-8D96-855A36FFBF36}"/>
              </c:ext>
            </c:extLst>
          </c:dPt>
          <c:dLbls>
            <c:dLbl>
              <c:idx val="0"/>
              <c:layout>
                <c:manualLayout>
                  <c:x val="-2.5126676746062143E-2"/>
                  <c:y val="8.6144925015851748E-2"/>
                </c:manualLayout>
              </c:layout>
              <c:tx>
                <c:rich>
                  <a:bodyPr/>
                  <a:lstStyle/>
                  <a:p>
                    <a:r>
                      <a:rPr lang="en-US" dirty="0" err="1"/>
                      <a:t>dochody</a:t>
                    </a:r>
                    <a:r>
                      <a:rPr lang="en-US" dirty="0"/>
                      <a:t> </a:t>
                    </a:r>
                    <a:r>
                      <a:rPr lang="en-US" dirty="0" err="1"/>
                      <a:t>bieżące</a:t>
                    </a:r>
                    <a:r>
                      <a:rPr lang="en-US" dirty="0"/>
                      <a:t>
89%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BDC-49ED-8D96-855A36FFBF36}"/>
                </c:ext>
              </c:extLst>
            </c:dLbl>
            <c:dLbl>
              <c:idx val="1"/>
              <c:layout>
                <c:manualLayout>
                  <c:x val="8.0797785753273232E-3"/>
                  <c:y val="-0.30792164405096484"/>
                </c:manualLayout>
              </c:layout>
              <c:tx>
                <c:rich>
                  <a:bodyPr/>
                  <a:lstStyle/>
                  <a:p>
                    <a:r>
                      <a:rPr lang="en-US" dirty="0" err="1"/>
                      <a:t>dochody</a:t>
                    </a:r>
                    <a:r>
                      <a:rPr lang="en-US" dirty="0"/>
                      <a:t> </a:t>
                    </a:r>
                    <a:r>
                      <a:rPr lang="en-US" dirty="0" err="1"/>
                      <a:t>majątkowe</a:t>
                    </a:r>
                    <a:r>
                      <a:rPr lang="en-US" dirty="0"/>
                      <a:t>
11%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2BDC-49ED-8D96-855A36FFBF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2060"/>
                    </a:solidFill>
                    <a:latin typeface="Garamond" panose="02020404030301010803" pitchFamily="18" charset="0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Arkusz1!$A$2:$A$3</c:f>
              <c:strCache>
                <c:ptCount val="2"/>
                <c:pt idx="0">
                  <c:v>dochody bieżące</c:v>
                </c:pt>
                <c:pt idx="1">
                  <c:v>dochody majątkowe</c:v>
                </c:pt>
              </c:strCache>
            </c:strRef>
          </c:cat>
          <c:val>
            <c:numRef>
              <c:f>Arkusz1!$B$2:$B$3</c:f>
              <c:numCache>
                <c:formatCode>#\ ##0.00_ ;\-#\ ##0.00\ </c:formatCode>
                <c:ptCount val="2"/>
                <c:pt idx="0">
                  <c:v>91255289</c:v>
                </c:pt>
                <c:pt idx="1">
                  <c:v>11558713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BDC-49ED-8D96-855A36FFBF3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wskaźnik planowanej łącznej kwoty spłaty zobowiązań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38100" dist="25400" dir="5400000" rotWithShape="0">
                <a:srgbClr val="000000">
                  <a:alpha val="64000"/>
                </a:srgbClr>
              </a:outerShdw>
            </a:effectLst>
          </c:spPr>
          <c:marker>
            <c:symbol val="none"/>
          </c:marker>
          <c:cat>
            <c:numRef>
              <c:f>Arkusz1!$A$2:$A$12</c:f>
              <c:numCache>
                <c:formatCode>General</c:formatCode>
                <c:ptCount val="11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  <c:pt idx="10">
                  <c:v>2032</c:v>
                </c:pt>
              </c:numCache>
            </c:numRef>
          </c:cat>
          <c:val>
            <c:numRef>
              <c:f>Arkusz1!$B$2:$B$12</c:f>
              <c:numCache>
                <c:formatCode>General</c:formatCode>
                <c:ptCount val="11"/>
                <c:pt idx="0">
                  <c:v>3.64</c:v>
                </c:pt>
                <c:pt idx="1">
                  <c:v>3.57</c:v>
                </c:pt>
                <c:pt idx="2">
                  <c:v>3.07</c:v>
                </c:pt>
                <c:pt idx="3">
                  <c:v>3.18</c:v>
                </c:pt>
                <c:pt idx="4">
                  <c:v>2.2400000000000002</c:v>
                </c:pt>
                <c:pt idx="5">
                  <c:v>2.19</c:v>
                </c:pt>
                <c:pt idx="6">
                  <c:v>2.14</c:v>
                </c:pt>
                <c:pt idx="7">
                  <c:v>1.7</c:v>
                </c:pt>
                <c:pt idx="8">
                  <c:v>1.66</c:v>
                </c:pt>
                <c:pt idx="9">
                  <c:v>1.5</c:v>
                </c:pt>
                <c:pt idx="10">
                  <c:v>1.46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BBC-4D23-BC2B-CC6DBA9E5E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1601792"/>
        <c:axId val="141611776"/>
      </c:lineChart>
      <c:lineChart>
        <c:grouping val="stacked"/>
        <c:varyColors val="0"/>
        <c:ser>
          <c:idx val="1"/>
          <c:order val="1"/>
          <c:tx>
            <c:strRef>
              <c:f>Arkusz1!$C$1</c:f>
              <c:strCache>
                <c:ptCount val="1"/>
                <c:pt idx="0">
                  <c:v>dopuszczalny limit spłaty zobowiązań</c:v>
                </c:pt>
              </c:strCache>
            </c:strRef>
          </c:tx>
          <c:spPr>
            <a:ln w="34925" cap="rnd">
              <a:solidFill>
                <a:schemeClr val="accent4"/>
              </a:solidFill>
              <a:round/>
            </a:ln>
            <a:effectLst>
              <a:outerShdw blurRad="38100" dist="25400" dir="5400000" rotWithShape="0">
                <a:srgbClr val="000000">
                  <a:alpha val="64000"/>
                </a:srgbClr>
              </a:outerShdw>
            </a:effectLst>
          </c:spPr>
          <c:marker>
            <c:symbol val="none"/>
          </c:marker>
          <c:cat>
            <c:numRef>
              <c:f>Arkusz1!$A$2:$A$12</c:f>
              <c:numCache>
                <c:formatCode>General</c:formatCode>
                <c:ptCount val="11"/>
                <c:pt idx="0">
                  <c:v>2022</c:v>
                </c:pt>
                <c:pt idx="1">
                  <c:v>2023</c:v>
                </c:pt>
                <c:pt idx="2">
                  <c:v>2024</c:v>
                </c:pt>
                <c:pt idx="3">
                  <c:v>2025</c:v>
                </c:pt>
                <c:pt idx="4">
                  <c:v>2026</c:v>
                </c:pt>
                <c:pt idx="5">
                  <c:v>2027</c:v>
                </c:pt>
                <c:pt idx="6">
                  <c:v>2028</c:v>
                </c:pt>
                <c:pt idx="7">
                  <c:v>2029</c:v>
                </c:pt>
                <c:pt idx="8">
                  <c:v>2030</c:v>
                </c:pt>
                <c:pt idx="9">
                  <c:v>2031</c:v>
                </c:pt>
                <c:pt idx="10">
                  <c:v>2032</c:v>
                </c:pt>
              </c:numCache>
            </c:numRef>
          </c:cat>
          <c:val>
            <c:numRef>
              <c:f>Arkusz1!$C$2:$C$12</c:f>
              <c:numCache>
                <c:formatCode>General</c:formatCode>
                <c:ptCount val="11"/>
                <c:pt idx="0">
                  <c:v>8.9</c:v>
                </c:pt>
                <c:pt idx="1">
                  <c:v>7.96</c:v>
                </c:pt>
                <c:pt idx="2">
                  <c:v>7.42</c:v>
                </c:pt>
                <c:pt idx="3">
                  <c:v>6.75</c:v>
                </c:pt>
                <c:pt idx="4">
                  <c:v>5.26</c:v>
                </c:pt>
                <c:pt idx="5">
                  <c:v>4.9000000000000004</c:v>
                </c:pt>
                <c:pt idx="6">
                  <c:v>4.87</c:v>
                </c:pt>
                <c:pt idx="7">
                  <c:v>5.5</c:v>
                </c:pt>
                <c:pt idx="8">
                  <c:v>6.04</c:v>
                </c:pt>
                <c:pt idx="9">
                  <c:v>6.22</c:v>
                </c:pt>
                <c:pt idx="10">
                  <c:v>6.38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BBC-4D23-BC2B-CC6DBA9E5E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1615104"/>
        <c:axId val="141613312"/>
      </c:lineChart>
      <c:catAx>
        <c:axId val="141601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41611776"/>
        <c:crosses val="autoZero"/>
        <c:auto val="1"/>
        <c:lblAlgn val="ctr"/>
        <c:lblOffset val="100"/>
        <c:noMultiLvlLbl val="0"/>
      </c:catAx>
      <c:valAx>
        <c:axId val="141611776"/>
        <c:scaling>
          <c:orientation val="minMax"/>
          <c:max val="12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1" i="0" u="none" strike="noStrike" kern="1200" cap="all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l-PL"/>
                  <a:t>Wartość w 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1" i="0" u="none" strike="noStrike" kern="1200" cap="all" baseline="0">
                  <a:solidFill>
                    <a:schemeClr val="lt1">
                      <a:lumMod val="8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l-PL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41601792"/>
        <c:crosses val="autoZero"/>
        <c:crossBetween val="between"/>
        <c:majorUnit val="1"/>
      </c:valAx>
      <c:valAx>
        <c:axId val="141613312"/>
        <c:scaling>
          <c:orientation val="minMax"/>
          <c:max val="16"/>
        </c:scaling>
        <c:delete val="1"/>
        <c:axPos val="r"/>
        <c:numFmt formatCode="General" sourceLinked="1"/>
        <c:majorTickMark val="none"/>
        <c:minorTickMark val="none"/>
        <c:tickLblPos val="nextTo"/>
        <c:crossAx val="141615104"/>
        <c:crosses val="max"/>
        <c:crossBetween val="between"/>
        <c:majorUnit val="1"/>
      </c:valAx>
      <c:catAx>
        <c:axId val="14161510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41613312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view3D>
      <c:rotX val="30"/>
      <c:rotY val="20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1973886959419984E-3"/>
          <c:y val="1.1826968720647201E-3"/>
          <c:w val="0.99126893308150943"/>
          <c:h val="0.99881721179916161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 Kolumna1 </c:v>
                </c:pt>
              </c:strCache>
            </c:strRef>
          </c:tx>
          <c:explosion val="6"/>
          <c:dPt>
            <c:idx val="0"/>
            <c:bubble3D val="0"/>
            <c:spPr>
              <a:gradFill rotWithShape="1">
                <a:gsLst>
                  <a:gs pos="0">
                    <a:schemeClr val="accent5">
                      <a:shade val="53000"/>
                      <a:tint val="60000"/>
                      <a:lumMod val="104000"/>
                    </a:schemeClr>
                  </a:gs>
                  <a:gs pos="100000">
                    <a:schemeClr val="accent5">
                      <a:shade val="53000"/>
                      <a:tint val="84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2A19-4A9F-896D-37B348DEAB4F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5">
                      <a:shade val="76000"/>
                      <a:tint val="60000"/>
                      <a:lumMod val="104000"/>
                    </a:schemeClr>
                  </a:gs>
                  <a:gs pos="100000">
                    <a:schemeClr val="accent5">
                      <a:shade val="76000"/>
                      <a:tint val="84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2A19-4A9F-896D-37B348DEAB4F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5">
                      <a:tint val="60000"/>
                      <a:lumMod val="104000"/>
                    </a:schemeClr>
                  </a:gs>
                  <a:gs pos="100000">
                    <a:schemeClr val="accent5">
                      <a:tint val="84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2A19-4A9F-896D-37B348DEAB4F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5">
                      <a:tint val="77000"/>
                      <a:tint val="60000"/>
                      <a:lumMod val="104000"/>
                    </a:schemeClr>
                  </a:gs>
                  <a:gs pos="100000">
                    <a:schemeClr val="accent5">
                      <a:tint val="77000"/>
                      <a:tint val="84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2A19-4A9F-896D-37B348DEAB4F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tint val="54000"/>
                      <a:tint val="60000"/>
                      <a:lumMod val="104000"/>
                    </a:schemeClr>
                  </a:gs>
                  <a:gs pos="100000">
                    <a:schemeClr val="accent5">
                      <a:tint val="54000"/>
                      <a:tint val="84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2A19-4A9F-896D-37B348DEAB4F}"/>
              </c:ext>
            </c:extLst>
          </c:dPt>
          <c:dLbls>
            <c:dLbl>
              <c:idx val="0"/>
              <c:layout>
                <c:manualLayout>
                  <c:x val="0.2190984818111999"/>
                  <c:y val="0.17361459365991255"/>
                </c:manualLayout>
              </c:layout>
              <c:tx>
                <c:rich>
                  <a:bodyPr/>
                  <a:lstStyle/>
                  <a:p>
                    <a:r>
                      <a:rPr lang="en-US" dirty="0" err="1"/>
                      <a:t>Subwencja</a:t>
                    </a:r>
                    <a:r>
                      <a:rPr lang="en-US" dirty="0"/>
                      <a:t>
47%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A19-4A9F-896D-37B348DEAB4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 err="1"/>
                      <a:t>dotacje</a:t>
                    </a:r>
                    <a:r>
                      <a:rPr lang="en-US" dirty="0"/>
                      <a:t> </a:t>
                    </a:r>
                    <a:r>
                      <a:rPr lang="en-US" dirty="0" err="1"/>
                      <a:t>celowe</a:t>
                    </a:r>
                    <a:r>
                      <a:rPr lang="en-US" dirty="0"/>
                      <a:t>
21%</a:t>
                    </a:r>
                  </a:p>
                </c:rich>
              </c:tx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2A19-4A9F-896D-37B348DEAB4F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 err="1"/>
                      <a:t>udział</a:t>
                    </a:r>
                    <a:r>
                      <a:rPr lang="en-US" dirty="0"/>
                      <a:t> w </a:t>
                    </a:r>
                    <a:r>
                      <a:rPr lang="en-US" dirty="0" err="1"/>
                      <a:t>podatkach</a:t>
                    </a:r>
                    <a:r>
                      <a:rPr lang="en-US" dirty="0"/>
                      <a:t>
14%</a:t>
                    </a:r>
                  </a:p>
                </c:rich>
              </c:tx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2A19-4A9F-896D-37B348DEAB4F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 err="1"/>
                      <a:t>pozostałe</a:t>
                    </a:r>
                    <a:r>
                      <a:rPr lang="en-US" dirty="0"/>
                      <a:t> </a:t>
                    </a:r>
                    <a:r>
                      <a:rPr lang="en-US" dirty="0" err="1"/>
                      <a:t>dochody</a:t>
                    </a:r>
                    <a:r>
                      <a:rPr lang="en-US" dirty="0"/>
                      <a:t>
15%</a:t>
                    </a:r>
                  </a:p>
                </c:rich>
              </c:tx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2A19-4A9F-896D-37B348DEAB4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dirty="0" err="1"/>
                      <a:t>środki</a:t>
                    </a:r>
                    <a:r>
                      <a:rPr lang="en-US" dirty="0"/>
                      <a:t> </a:t>
                    </a:r>
                    <a:r>
                      <a:rPr lang="en-US" dirty="0" err="1"/>
                      <a:t>europejskie</a:t>
                    </a:r>
                    <a:r>
                      <a:rPr lang="en-US" dirty="0"/>
                      <a:t>
3%</a:t>
                    </a:r>
                  </a:p>
                </c:rich>
              </c:tx>
              <c:dLblPos val="inEnd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2A19-4A9F-896D-37B348DEAB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2060"/>
                    </a:solidFill>
                    <a:latin typeface="Garamond" panose="02020404030301010803" pitchFamily="18" charset="0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Arkusz1!$A$2:$A$6</c:f>
              <c:strCache>
                <c:ptCount val="5"/>
                <c:pt idx="0">
                  <c:v>subwencja</c:v>
                </c:pt>
                <c:pt idx="1">
                  <c:v>dotacje i środki celowe</c:v>
                </c:pt>
                <c:pt idx="2">
                  <c:v>udział w podatkach</c:v>
                </c:pt>
                <c:pt idx="3">
                  <c:v>pozostałe dochody</c:v>
                </c:pt>
                <c:pt idx="4">
                  <c:v>środki europejskie</c:v>
                </c:pt>
              </c:strCache>
            </c:strRef>
          </c:cat>
          <c:val>
            <c:numRef>
              <c:f>Arkusz1!$B$2:$B$6</c:f>
              <c:numCache>
                <c:formatCode>#\ ##0.00_ ;\-#\ ##0.00\ </c:formatCode>
                <c:ptCount val="5"/>
                <c:pt idx="0">
                  <c:v>48624379</c:v>
                </c:pt>
                <c:pt idx="1">
                  <c:v>21735191</c:v>
                </c:pt>
                <c:pt idx="2">
                  <c:v>14573566</c:v>
                </c:pt>
                <c:pt idx="3">
                  <c:v>14495881</c:v>
                </c:pt>
                <c:pt idx="4">
                  <c:v>3384985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2A19-4A9F-896D-37B348DEAB4F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1"/>
          <c:h val="0.86603256448064303"/>
        </c:manualLayout>
      </c:layout>
      <c:barChart>
        <c:barDir val="col"/>
        <c:grouping val="clustered"/>
        <c:varyColors val="0"/>
        <c:ser>
          <c:idx val="0"/>
          <c:order val="0"/>
          <c:tx>
            <c:v>2021</c:v>
          </c:tx>
          <c:spPr>
            <a:blipFill>
              <a:blip xmlns:r="http://schemas.openxmlformats.org/officeDocument/2006/relationships" r:embed="rId3"/>
              <a:tile tx="0" ty="0" sx="100000" sy="100000" flip="none" algn="tl"/>
            </a:blipFill>
            <a:ln>
              <a:noFill/>
            </a:ln>
            <a:effectLst>
              <a:outerShdw blurRad="38100" dist="25400" dir="5400000" rotWithShape="0">
                <a:srgbClr val="000000">
                  <a:alpha val="64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>
                <a:rot lat="0" lon="0" rev="1200000"/>
              </a:lightRig>
            </a:scene3d>
            <a:sp3d>
              <a:bevelT w="25400" h="12700"/>
            </a:sp3d>
          </c:spPr>
          <c:invertIfNegative val="0"/>
          <c:dLbls>
            <c:dLbl>
              <c:idx val="0"/>
              <c:layout>
                <c:manualLayout>
                  <c:x val="-4.7730719067980666E-3"/>
                  <c:y val="4.4534797928751771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A76-4771-BAB0-60D2AFD9339E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Subwencja</c:v>
                </c:pt>
                <c:pt idx="1">
                  <c:v>Udział w podatkach</c:v>
                </c:pt>
                <c:pt idx="2">
                  <c:v>Dotacje i środki celowe </c:v>
                </c:pt>
                <c:pt idx="3">
                  <c:v>Środki europejskie</c:v>
                </c:pt>
                <c:pt idx="4">
                  <c:v>Pozostałe</c:v>
                </c:pt>
              </c:strCache>
            </c:strRef>
          </c:cat>
          <c:val>
            <c:numRef>
              <c:f>Sheet1!$B$2:$F$2</c:f>
              <c:numCache>
                <c:formatCode>#,##0</c:formatCode>
                <c:ptCount val="5"/>
                <c:pt idx="0">
                  <c:v>47516.275999999998</c:v>
                </c:pt>
                <c:pt idx="1">
                  <c:v>15441.107</c:v>
                </c:pt>
                <c:pt idx="2">
                  <c:v>10929</c:v>
                </c:pt>
                <c:pt idx="3">
                  <c:v>6920.3490000000002</c:v>
                </c:pt>
                <c:pt idx="4">
                  <c:v>11864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2B0-4031-A530-9CCBB69DB22B}"/>
            </c:ext>
          </c:extLst>
        </c:ser>
        <c:ser>
          <c:idx val="1"/>
          <c:order val="1"/>
          <c:tx>
            <c:v>2022</c:v>
          </c:tx>
          <c:spPr>
            <a:blipFill>
              <a:blip xmlns:r="http://schemas.openxmlformats.org/officeDocument/2006/relationships" r:embed="rId4"/>
              <a:tile tx="0" ty="0" sx="100000" sy="100000" flip="none" algn="tl"/>
            </a:blipFill>
            <a:ln>
              <a:noFill/>
            </a:ln>
            <a:effectLst>
              <a:outerShdw blurRad="38100" dist="25400" dir="5400000" rotWithShape="0">
                <a:srgbClr val="000000">
                  <a:alpha val="64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>
                <a:rot lat="0" lon="0" rev="1200000"/>
              </a:lightRig>
            </a:scene3d>
            <a:sp3d>
              <a:bevelT w="25400" h="12700"/>
            </a:sp3d>
          </c:spPr>
          <c:invertIfNegative val="0"/>
          <c:dLbls>
            <c:dLbl>
              <c:idx val="0"/>
              <c:layout>
                <c:manualLayout>
                  <c:x val="0"/>
                  <c:y val="7.4216192257453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48 624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079410292603402"/>
                      <c:h val="5.0129859415506982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0-6CA9-4748-9712-52E078578C50}"/>
                </c:ext>
              </c:extLst>
            </c:dLbl>
            <c:dLbl>
              <c:idx val="1"/>
              <c:layout>
                <c:manualLayout>
                  <c:x val="4.7730719067980666E-3"/>
                  <c:y val="9.428822452553069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14 574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6CA9-4748-9712-52E078578C50}"/>
                </c:ext>
              </c:extLst>
            </c:dLbl>
            <c:dLbl>
              <c:idx val="2"/>
              <c:layout>
                <c:manualLayout>
                  <c:x val="5.9662929044432952E-3"/>
                  <c:y val="9.428822452553069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21 735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9745270172312578E-2"/>
                      <c:h val="5.0129859415506982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2-6CA9-4748-9712-52E078578C50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3</a:t>
                    </a:r>
                    <a:r>
                      <a:rPr lang="en-US" baseline="0"/>
                      <a:t> 385</a:t>
                    </a:r>
                    <a:endParaRPr lang="en-US" dirty="0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3A3-427F-B4E5-A007DC2E7D6F}"/>
                </c:ext>
              </c:extLst>
            </c:dLbl>
            <c:dLbl>
              <c:idx val="4"/>
              <c:layout>
                <c:manualLayout>
                  <c:x val="-1.1932679766995166E-3"/>
                  <c:y val="0.1143602086664505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14 496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EA76-4771-BAB0-60D2AFD933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>
                        <a:lumMod val="9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Sheet1!$B$1:$F$1</c:f>
              <c:strCache>
                <c:ptCount val="5"/>
                <c:pt idx="0">
                  <c:v>Subwencja</c:v>
                </c:pt>
                <c:pt idx="1">
                  <c:v>Udział w podatkach</c:v>
                </c:pt>
                <c:pt idx="2">
                  <c:v>Dotacje i środki celowe </c:v>
                </c:pt>
                <c:pt idx="3">
                  <c:v>Środki europejskie</c:v>
                </c:pt>
                <c:pt idx="4">
                  <c:v>Pozostałe</c:v>
                </c:pt>
              </c:strCache>
            </c:strRef>
          </c:cat>
          <c:val>
            <c:numRef>
              <c:f>Sheet1!$G$2:$K$2</c:f>
              <c:numCache>
                <c:formatCode>#,##0</c:formatCode>
                <c:ptCount val="5"/>
                <c:pt idx="0">
                  <c:v>48624</c:v>
                </c:pt>
                <c:pt idx="1">
                  <c:v>14574</c:v>
                </c:pt>
                <c:pt idx="2">
                  <c:v>21735</c:v>
                </c:pt>
                <c:pt idx="3">
                  <c:v>3385</c:v>
                </c:pt>
                <c:pt idx="4">
                  <c:v>14496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CA9-4748-9712-52E078578C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0962944"/>
        <c:axId val="111616000"/>
      </c:barChart>
      <c:catAx>
        <c:axId val="110962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rnd" cmpd="sng" algn="ctr">
            <a:solidFill>
              <a:schemeClr val="tx1">
                <a:tint val="75000"/>
                <a:tint val="60000"/>
              </a:schemeClr>
            </a:solidFill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800" b="1" i="0" u="none" strike="noStrike" kern="1200" baseline="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11616000"/>
        <c:crosses val="autoZero"/>
        <c:auto val="1"/>
        <c:lblAlgn val="ctr"/>
        <c:lblOffset val="100"/>
        <c:noMultiLvlLbl val="0"/>
      </c:catAx>
      <c:valAx>
        <c:axId val="111616000"/>
        <c:scaling>
          <c:orientation val="minMax"/>
        </c:scaling>
        <c:delete val="1"/>
        <c:axPos val="r"/>
        <c:numFmt formatCode="#,##0" sourceLinked="1"/>
        <c:majorTickMark val="out"/>
        <c:minorTickMark val="none"/>
        <c:tickLblPos val="nextTo"/>
        <c:crossAx val="110962944"/>
        <c:crosses val="max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41967638760388126"/>
          <c:y val="0.12902184659959834"/>
          <c:w val="0.16064722479223748"/>
          <c:h val="8.777820983073271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rgbClr val="003366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rnd" cmpd="sng" algn="ctr">
      <a:noFill/>
      <a:prstDash val="solid"/>
    </a:ln>
    <a:effectLst/>
  </c:spPr>
  <c:txPr>
    <a:bodyPr/>
    <a:lstStyle/>
    <a:p>
      <a:pPr>
        <a:defRPr sz="1800"/>
      </a:pPr>
      <a:endParaRPr lang="pl-PL"/>
    </a:p>
  </c:txPr>
  <c:externalData r:id="rId5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view3D>
      <c:rotX val="30"/>
      <c:rotY val="216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7.1973886959419984E-3"/>
          <c:y val="1.1826968720647201E-3"/>
          <c:w val="0.99126893308150943"/>
          <c:h val="0.99881721179916161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 Kolumna1 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5">
                      <a:shade val="76000"/>
                      <a:tint val="60000"/>
                      <a:lumMod val="104000"/>
                    </a:schemeClr>
                  </a:gs>
                  <a:gs pos="100000">
                    <a:schemeClr val="accent5">
                      <a:shade val="76000"/>
                      <a:tint val="84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15C4-4996-AC17-7941839D0C3F}"/>
              </c:ext>
            </c:extLst>
          </c:dPt>
          <c:dPt>
            <c:idx val="1"/>
            <c:bubble3D val="0"/>
            <c:explosion val="9"/>
            <c:spPr>
              <a:gradFill rotWithShape="1">
                <a:gsLst>
                  <a:gs pos="0">
                    <a:schemeClr val="accent5">
                      <a:tint val="77000"/>
                      <a:tint val="60000"/>
                      <a:lumMod val="104000"/>
                    </a:schemeClr>
                  </a:gs>
                  <a:gs pos="100000">
                    <a:schemeClr val="accent5">
                      <a:tint val="77000"/>
                      <a:tint val="84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15C4-4996-AC17-7941839D0C3F}"/>
              </c:ext>
            </c:extLst>
          </c:dPt>
          <c:dLbls>
            <c:dLbl>
              <c:idx val="0"/>
              <c:layout>
                <c:manualLayout>
                  <c:x val="0.12861336663076084"/>
                  <c:y val="0.19821543796605476"/>
                </c:manualLayout>
              </c:layout>
              <c:tx>
                <c:rich>
                  <a:bodyPr/>
                  <a:lstStyle/>
                  <a:p>
                    <a:r>
                      <a:rPr lang="en-US" dirty="0" err="1"/>
                      <a:t>wydatki</a:t>
                    </a:r>
                    <a:r>
                      <a:rPr lang="en-US" dirty="0"/>
                      <a:t> </a:t>
                    </a:r>
                    <a:r>
                      <a:rPr lang="en-US" dirty="0" err="1"/>
                      <a:t>bieżące</a:t>
                    </a:r>
                    <a:r>
                      <a:rPr lang="en-US" dirty="0"/>
                      <a:t>
80%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15C4-4996-AC17-7941839D0C3F}"/>
                </c:ext>
              </c:extLst>
            </c:dLbl>
            <c:dLbl>
              <c:idx val="1"/>
              <c:layout>
                <c:manualLayout>
                  <c:x val="0.10570938977794737"/>
                  <c:y val="-0.29258066085228723"/>
                </c:manualLayout>
              </c:layout>
              <c:tx>
                <c:rich>
                  <a:bodyPr/>
                  <a:lstStyle/>
                  <a:p>
                    <a:r>
                      <a:rPr lang="en-US" dirty="0" err="1"/>
                      <a:t>wydatki</a:t>
                    </a:r>
                    <a:r>
                      <a:rPr lang="en-US" dirty="0"/>
                      <a:t> </a:t>
                    </a:r>
                    <a:r>
                      <a:rPr lang="en-US" dirty="0" err="1"/>
                      <a:t>majątkowe</a:t>
                    </a:r>
                    <a:r>
                      <a:rPr lang="en-US" dirty="0"/>
                      <a:t>
20%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15C4-4996-AC17-7941839D0C3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Arkusz1!$A$2:$A$3</c:f>
              <c:strCache>
                <c:ptCount val="2"/>
                <c:pt idx="0">
                  <c:v>wydatki bieżące</c:v>
                </c:pt>
                <c:pt idx="1">
                  <c:v>wydatki majątkowe</c:v>
                </c:pt>
              </c:strCache>
            </c:strRef>
          </c:cat>
          <c:val>
            <c:numRef>
              <c:f>Arkusz1!$B$2:$B$3</c:f>
              <c:numCache>
                <c:formatCode>#\ ##0.00_ ;\-#\ ##0.00\ </c:formatCode>
                <c:ptCount val="2"/>
                <c:pt idx="0">
                  <c:v>89741718</c:v>
                </c:pt>
                <c:pt idx="1">
                  <c:v>22994225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5C4-4996-AC17-7941839D0C3F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"/>
      <c:hPercent val="40"/>
      <c:rotY val="323"/>
      <c:depthPercent val="20"/>
      <c:rAngAx val="1"/>
    </c:view3D>
    <c:floor>
      <c:thickness val="0"/>
      <c:spPr>
        <a:gradFill rotWithShape="0">
          <a:gsLst>
            <a:gs pos="0">
              <a:srgbClr val="969696"/>
            </a:gs>
            <a:gs pos="100000">
              <a:srgbClr val="FEFEFE">
                <a:gamma/>
                <a:tint val="72549"/>
                <a:invGamma/>
              </a:srgbClr>
            </a:gs>
          </a:gsLst>
          <a:lin ang="5400000" scaled="1"/>
        </a:gradFill>
        <a:ln w="6350">
          <a:noFill/>
        </a:ln>
      </c:spPr>
    </c:floor>
    <c:sideWall>
      <c:thickness val="0"/>
      <c:spPr>
        <a:noFill/>
        <a:ln w="25400">
          <a:noFill/>
        </a:ln>
        <a:effectLst>
          <a:outerShdw blurRad="50800" dist="50800" dir="5400000" algn="ctr" rotWithShape="0">
            <a:schemeClr val="accent5">
              <a:lumMod val="75000"/>
              <a:alpha val="92000"/>
            </a:schemeClr>
          </a:outerShdw>
        </a:effectLst>
      </c:spPr>
    </c:sideWall>
    <c:backWall>
      <c:thickness val="0"/>
      <c:spPr>
        <a:gradFill>
          <a:gsLst>
            <a:gs pos="0">
              <a:schemeClr val="tx1">
                <a:lumMod val="65000"/>
                <a:lumOff val="3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ln w="25400">
          <a:noFill/>
        </a:ln>
        <a:effectLst>
          <a:outerShdw blurRad="50800" dist="50800" dir="5400000" algn="ctr" rotWithShape="0">
            <a:schemeClr val="accent5">
              <a:lumMod val="75000"/>
              <a:alpha val="92000"/>
            </a:schemeClr>
          </a:outerShdw>
        </a:effectLst>
      </c:spPr>
    </c:backWall>
    <c:plotArea>
      <c:layout>
        <c:manualLayout>
          <c:layoutTarget val="inner"/>
          <c:xMode val="edge"/>
          <c:yMode val="edge"/>
          <c:x val="0"/>
          <c:y val="3.6721371389974748E-3"/>
          <c:w val="1"/>
          <c:h val="0.87610686381705938"/>
        </c:manualLayout>
      </c:layout>
      <c:bar3DChart>
        <c:barDir val="col"/>
        <c:grouping val="standard"/>
        <c:varyColors val="0"/>
        <c:ser>
          <c:idx val="7"/>
          <c:order val="0"/>
          <c:tx>
            <c:strRef>
              <c:f>Sheet1!$A$2</c:f>
              <c:strCache>
                <c:ptCount val="1"/>
                <c:pt idx="0">
                  <c:v>Plan 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 w="26932">
              <a:noFill/>
            </a:ln>
          </c:spPr>
          <c:invertIfNegative val="0"/>
          <c:dLbls>
            <c:dLbl>
              <c:idx val="0"/>
              <c:layout>
                <c:manualLayout>
                  <c:x val="-8.9057968429966175E-3"/>
                  <c:y val="-1.3071563701503294E-2"/>
                </c:manualLayout>
              </c:layout>
              <c:numFmt formatCode="#,##0" sourceLinked="0"/>
              <c:spPr>
                <a:noFill/>
                <a:ln w="26932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000080"/>
                      </a:solidFill>
                      <a:latin typeface="Garamond"/>
                      <a:ea typeface="Garamond"/>
                      <a:cs typeface="Garamond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2B0-4031-A530-9CCBB69DB22B}"/>
                </c:ext>
              </c:extLst>
            </c:dLbl>
            <c:dLbl>
              <c:idx val="1"/>
              <c:layout>
                <c:manualLayout>
                  <c:x val="-4.6075866985719242E-4"/>
                  <c:y val="-1.4690547099625787E-2"/>
                </c:manualLayout>
              </c:layout>
              <c:numFmt formatCode="#,##0" sourceLinked="0"/>
              <c:spPr>
                <a:noFill/>
                <a:ln w="26932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000080"/>
                      </a:solidFill>
                      <a:latin typeface="Garamond"/>
                      <a:ea typeface="Garamond"/>
                      <a:cs typeface="Garamond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2B0-4031-A530-9CCBB69DB22B}"/>
                </c:ext>
              </c:extLst>
            </c:dLbl>
            <c:dLbl>
              <c:idx val="2"/>
              <c:layout>
                <c:manualLayout>
                  <c:x val="-7.4149184420084805E-3"/>
                  <c:y val="-2.829575777062892E-2"/>
                </c:manualLayout>
              </c:layout>
              <c:numFmt formatCode="#,##0" sourceLinked="0"/>
              <c:spPr>
                <a:noFill/>
                <a:ln w="26932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000080"/>
                      </a:solidFill>
                      <a:latin typeface="Garamond"/>
                      <a:ea typeface="Garamond"/>
                      <a:cs typeface="Garamond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2B0-4031-A530-9CCBB69DB22B}"/>
                </c:ext>
              </c:extLst>
            </c:dLbl>
            <c:dLbl>
              <c:idx val="3"/>
              <c:layout>
                <c:manualLayout>
                  <c:x val="-1.0573172534331111E-2"/>
                  <c:y val="-1.0277665091511021E-2"/>
                </c:manualLayout>
              </c:layout>
              <c:numFmt formatCode="#,##0" sourceLinked="0"/>
              <c:spPr>
                <a:noFill/>
                <a:ln w="26932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000080"/>
                      </a:solidFill>
                      <a:latin typeface="Garamond"/>
                      <a:ea typeface="Garamond"/>
                      <a:cs typeface="Garamond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9.6384434310884795E-2"/>
                      <c:h val="4.290002471192889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12B0-4031-A530-9CCBB69DB22B}"/>
                </c:ext>
              </c:extLst>
            </c:dLbl>
            <c:dLbl>
              <c:idx val="4"/>
              <c:layout>
                <c:manualLayout>
                  <c:x val="-7.3154330410152377E-3"/>
                  <c:y val="-1.3927481806789651E-2"/>
                </c:manualLayout>
              </c:layout>
              <c:numFmt formatCode="#,##0" sourceLinked="0"/>
              <c:spPr>
                <a:noFill/>
                <a:ln w="26932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000080"/>
                      </a:solidFill>
                      <a:latin typeface="Garamond"/>
                      <a:ea typeface="Garamond"/>
                      <a:cs typeface="Garamond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2B0-4031-A530-9CCBB69DB22B}"/>
                </c:ext>
              </c:extLst>
            </c:dLbl>
            <c:dLbl>
              <c:idx val="5"/>
              <c:layout>
                <c:manualLayout>
                  <c:x val="-7.0662686983462416E-3"/>
                  <c:y val="-1.1634472068685859E-2"/>
                </c:manualLayout>
              </c:layout>
              <c:numFmt formatCode="#,##0" sourceLinked="0"/>
              <c:spPr>
                <a:noFill/>
                <a:ln w="26932">
                  <a:noFill/>
                </a:ln>
              </c:spPr>
              <c:txPr>
                <a:bodyPr/>
                <a:lstStyle/>
                <a:p>
                  <a:pPr>
                    <a:defRPr sz="1600" b="1" i="0" u="none" strike="noStrike" baseline="0">
                      <a:solidFill>
                        <a:srgbClr val="000080"/>
                      </a:solidFill>
                      <a:latin typeface="Garamond"/>
                      <a:ea typeface="Garamond"/>
                      <a:cs typeface="Garamond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2B0-4031-A530-9CCBB69DB22B}"/>
                </c:ext>
              </c:extLst>
            </c:dLbl>
            <c:dLbl>
              <c:idx val="6"/>
              <c:numFmt formatCode="#,##0" sourceLinked="0"/>
              <c:spPr>
                <a:noFill/>
                <a:ln w="26932">
                  <a:noFill/>
                </a:ln>
              </c:spPr>
              <c:txPr>
                <a:bodyPr/>
                <a:lstStyle/>
                <a:p>
                  <a:pPr>
                    <a:defRPr sz="1600" b="0" i="0" u="none" strike="noStrike" baseline="0">
                      <a:solidFill>
                        <a:schemeClr val="tx1"/>
                      </a:solidFill>
                      <a:latin typeface="Georgia"/>
                      <a:ea typeface="Georgia"/>
                      <a:cs typeface="Georgia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0-3720-49A1-8886-C823D06FAE5F}"/>
                </c:ext>
              </c:extLst>
            </c:dLbl>
            <c:dLbl>
              <c:idx val="7"/>
              <c:numFmt formatCode="#,##0" sourceLinked="0"/>
              <c:spPr>
                <a:noFill/>
                <a:ln w="26932">
                  <a:noFill/>
                </a:ln>
              </c:spPr>
              <c:txPr>
                <a:bodyPr/>
                <a:lstStyle/>
                <a:p>
                  <a:pPr>
                    <a:defRPr sz="1600" b="0" i="0" u="none" strike="noStrike" baseline="0">
                      <a:solidFill>
                        <a:schemeClr val="tx1"/>
                      </a:solidFill>
                      <a:latin typeface="Georgia"/>
                      <a:ea typeface="Georgia"/>
                      <a:cs typeface="Georgia"/>
                    </a:defRPr>
                  </a:pPr>
                  <a:endParaRPr lang="pl-PL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3720-49A1-8886-C823D06FAE5F}"/>
                </c:ext>
              </c:extLst>
            </c:dLbl>
            <c:numFmt formatCode="#,##0" sourceLinked="0"/>
            <c:spPr>
              <a:noFill/>
              <a:ln w="26932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 i="0" u="none" strike="noStrike" baseline="0">
                    <a:solidFill>
                      <a:srgbClr val="000080"/>
                    </a:solidFill>
                    <a:latin typeface="Garamond"/>
                    <a:ea typeface="Garamond"/>
                    <a:cs typeface="Garamond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Sheet1!$B$1:$G$1</c:f>
              <c:strCache>
                <c:ptCount val="6"/>
                <c:pt idx="0">
                  <c:v>Edukacja</c:v>
                </c:pt>
                <c:pt idx="1">
                  <c:v>Polityka i pomoc społeczna, rodzina</c:v>
                </c:pt>
                <c:pt idx="2">
                  <c:v>Transport i łączność</c:v>
                </c:pt>
                <c:pt idx="3">
                  <c:v>Bezpieczeństwo publiczne</c:v>
                </c:pt>
                <c:pt idx="4">
                  <c:v>Ochrona zdrowia</c:v>
                </c:pt>
                <c:pt idx="5">
                  <c:v>Pozostałe wydatki</c:v>
                </c:pt>
              </c:strCache>
            </c:strRef>
          </c:cat>
          <c:val>
            <c:numRef>
              <c:f>Sheet1!$B$2:$G$2</c:f>
              <c:numCache>
                <c:formatCode>#,##0.00</c:formatCode>
                <c:ptCount val="6"/>
                <c:pt idx="0">
                  <c:v>39096468</c:v>
                </c:pt>
                <c:pt idx="1">
                  <c:v>24653150</c:v>
                </c:pt>
                <c:pt idx="2">
                  <c:v>20520481</c:v>
                </c:pt>
                <c:pt idx="3" formatCode="General">
                  <c:v>4744000</c:v>
                </c:pt>
                <c:pt idx="4">
                  <c:v>3446999</c:v>
                </c:pt>
                <c:pt idx="5">
                  <c:v>20274845</c:v>
                </c:pt>
              </c:numCache>
            </c:numRef>
          </c:val>
          <c:shape val="cylinder"/>
          <c:extLst>
            <c:ext xmlns:c16="http://schemas.microsoft.com/office/drawing/2014/chart" uri="{C3380CC4-5D6E-409C-BE32-E72D297353CC}">
              <c16:uniqueId val="{00000008-12B0-4031-A530-9CCBB69DB22B}"/>
            </c:ext>
          </c:extLst>
        </c:ser>
        <c:ser>
          <c:idx val="0"/>
          <c:order val="1"/>
          <c:tx>
            <c:strRef>
              <c:f>Sheet1!$A$3</c:f>
              <c:strCache>
                <c:ptCount val="1"/>
              </c:strCache>
            </c:strRef>
          </c:tx>
          <c:spPr>
            <a:solidFill>
              <a:schemeClr val="accent1"/>
            </a:solidFill>
            <a:ln w="13466">
              <a:solidFill>
                <a:schemeClr val="tx1"/>
              </a:solidFill>
              <a:prstDash val="solid"/>
            </a:ln>
          </c:spPr>
          <c:invertIfNegative val="0"/>
          <c:cat>
            <c:strRef>
              <c:f>Sheet1!$B$1:$G$1</c:f>
              <c:strCache>
                <c:ptCount val="6"/>
                <c:pt idx="0">
                  <c:v>Edukacja</c:v>
                </c:pt>
                <c:pt idx="1">
                  <c:v>Polityka i pomoc społeczna, rodzina</c:v>
                </c:pt>
                <c:pt idx="2">
                  <c:v>Transport i łączność</c:v>
                </c:pt>
                <c:pt idx="3">
                  <c:v>Bezpieczeństwo publiczne</c:v>
                </c:pt>
                <c:pt idx="4">
                  <c:v>Ochrona zdrowia</c:v>
                </c:pt>
                <c:pt idx="5">
                  <c:v>Pozostałe wydatki</c:v>
                </c:pt>
              </c:strCache>
            </c:strRef>
          </c:cat>
          <c:val>
            <c:numRef>
              <c:f>Sheet1!$B$3:$G$3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9-12B0-4031-A530-9CCBB69DB2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gapDepth val="0"/>
        <c:shape val="box"/>
        <c:axId val="138722304"/>
        <c:axId val="138728192"/>
        <c:axId val="138410624"/>
      </c:bar3DChart>
      <c:catAx>
        <c:axId val="138722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6733">
            <a:noFill/>
          </a:ln>
        </c:spPr>
        <c:txPr>
          <a:bodyPr rot="0" vert="horz"/>
          <a:lstStyle/>
          <a:p>
            <a:pPr>
              <a:defRPr sz="1484" b="1" i="0" u="none" strike="noStrike" baseline="0">
                <a:solidFill>
                  <a:srgbClr val="000080"/>
                </a:solidFill>
                <a:latin typeface="Garamond"/>
                <a:ea typeface="Garamond"/>
                <a:cs typeface="Garamond"/>
              </a:defRPr>
            </a:pPr>
            <a:endParaRPr lang="pl-PL"/>
          </a:p>
        </c:txPr>
        <c:crossAx val="138728192"/>
        <c:crosses val="autoZero"/>
        <c:auto val="1"/>
        <c:lblAlgn val="ctr"/>
        <c:lblOffset val="100"/>
        <c:noMultiLvlLbl val="0"/>
      </c:catAx>
      <c:valAx>
        <c:axId val="138728192"/>
        <c:scaling>
          <c:orientation val="minMax"/>
        </c:scaling>
        <c:delete val="1"/>
        <c:axPos val="r"/>
        <c:numFmt formatCode="#,##0.00" sourceLinked="1"/>
        <c:majorTickMark val="out"/>
        <c:minorTickMark val="none"/>
        <c:tickLblPos val="nextTo"/>
        <c:crossAx val="138722304"/>
        <c:crosses val="max"/>
        <c:crossBetween val="between"/>
      </c:valAx>
      <c:serAx>
        <c:axId val="138410624"/>
        <c:scaling>
          <c:orientation val="minMax"/>
        </c:scaling>
        <c:delete val="0"/>
        <c:axPos val="b"/>
        <c:majorTickMark val="out"/>
        <c:minorTickMark val="none"/>
        <c:tickLblPos val="nextTo"/>
        <c:crossAx val="138728192"/>
        <c:crosses val="autoZero"/>
      </c:serAx>
      <c:spPr>
        <a:noFill/>
        <a:ln w="25400">
          <a:noFill/>
        </a:ln>
      </c:spPr>
    </c:plotArea>
    <c:legend>
      <c:legendPos val="b"/>
      <c:legendEntry>
        <c:idx val="0"/>
        <c:txPr>
          <a:bodyPr/>
          <a:lstStyle/>
          <a:p>
            <a:pPr>
              <a:defRPr sz="1400" b="0">
                <a:solidFill>
                  <a:schemeClr val="tx1"/>
                </a:solidFill>
              </a:defRPr>
            </a:pPr>
            <a:endParaRPr lang="pl-PL"/>
          </a:p>
        </c:txPr>
      </c:legendEntry>
      <c:legendEntry>
        <c:idx val="1"/>
        <c:delete val="1"/>
      </c:legendEntry>
      <c:overlay val="0"/>
      <c:txPr>
        <a:bodyPr/>
        <a:lstStyle/>
        <a:p>
          <a:pPr>
            <a:defRPr sz="1400">
              <a:solidFill>
                <a:srgbClr val="002060"/>
              </a:solidFill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scene3d>
      <a:camera prst="orthographicFront"/>
      <a:lightRig rig="threePt" dir="t"/>
    </a:scene3d>
    <a:sp3d>
      <a:bevelT w="6350"/>
    </a:sp3d>
  </c:spPr>
  <c:txPr>
    <a:bodyPr/>
    <a:lstStyle/>
    <a:p>
      <a:pPr>
        <a:defRPr sz="2147" b="1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view3D>
      <c:rotX val="30"/>
      <c:rotY val="190"/>
      <c:depthPercent val="100"/>
      <c:rAngAx val="0"/>
      <c:perspective val="5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731034715949439E-3"/>
          <c:y val="1.1826557443070566E-3"/>
          <c:w val="0.99126893308150943"/>
          <c:h val="0.99881721179916161"/>
        </c:manualLayout>
      </c:layout>
      <c:pie3DChart>
        <c:varyColors val="1"/>
        <c:ser>
          <c:idx val="0"/>
          <c:order val="0"/>
          <c:tx>
            <c:strRef>
              <c:f>Arkusz1!$B$1</c:f>
              <c:strCache>
                <c:ptCount val="1"/>
                <c:pt idx="0">
                  <c:v> Kolumna1 </c:v>
                </c:pt>
              </c:strCache>
            </c:strRef>
          </c:tx>
          <c:explosion val="5"/>
          <c:dPt>
            <c:idx val="0"/>
            <c:bubble3D val="0"/>
            <c:spPr>
              <a:gradFill rotWithShape="1">
                <a:gsLst>
                  <a:gs pos="0">
                    <a:schemeClr val="accent5">
                      <a:shade val="50000"/>
                      <a:tint val="60000"/>
                      <a:lumMod val="104000"/>
                    </a:schemeClr>
                  </a:gs>
                  <a:gs pos="100000">
                    <a:schemeClr val="accent5">
                      <a:shade val="50000"/>
                      <a:tint val="84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1-AEA4-404D-9761-9C005F5460B9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5">
                      <a:shade val="70000"/>
                      <a:tint val="60000"/>
                      <a:lumMod val="104000"/>
                    </a:schemeClr>
                  </a:gs>
                  <a:gs pos="100000">
                    <a:schemeClr val="accent5">
                      <a:shade val="70000"/>
                      <a:tint val="84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3-AEA4-404D-9761-9C005F5460B9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5">
                      <a:shade val="90000"/>
                      <a:tint val="60000"/>
                      <a:lumMod val="104000"/>
                    </a:schemeClr>
                  </a:gs>
                  <a:gs pos="100000">
                    <a:schemeClr val="accent5">
                      <a:shade val="90000"/>
                      <a:tint val="84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5-AEA4-404D-9761-9C005F5460B9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5">
                      <a:tint val="90000"/>
                      <a:tint val="60000"/>
                      <a:lumMod val="104000"/>
                    </a:schemeClr>
                  </a:gs>
                  <a:gs pos="100000">
                    <a:schemeClr val="accent5">
                      <a:tint val="90000"/>
                      <a:tint val="84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7-AEA4-404D-9761-9C005F5460B9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tint val="70000"/>
                      <a:tint val="60000"/>
                      <a:lumMod val="104000"/>
                    </a:schemeClr>
                  </a:gs>
                  <a:gs pos="100000">
                    <a:schemeClr val="accent5">
                      <a:tint val="70000"/>
                      <a:tint val="84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9-AEA4-404D-9761-9C005F5460B9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5">
                      <a:tint val="50000"/>
                      <a:tint val="60000"/>
                      <a:lumMod val="104000"/>
                    </a:schemeClr>
                  </a:gs>
                  <a:gs pos="100000">
                    <a:schemeClr val="accent5">
                      <a:tint val="50000"/>
                      <a:tint val="84000"/>
                    </a:schemeClr>
                  </a:gs>
                </a:gsLst>
                <a:lin ang="5400000" scaled="0"/>
              </a:gradFill>
              <a:ln>
                <a:noFill/>
              </a:ln>
              <a:effectLst/>
              <a:sp3d/>
            </c:spPr>
            <c:extLst>
              <c:ext xmlns:c16="http://schemas.microsoft.com/office/drawing/2014/chart" uri="{C3380CC4-5D6E-409C-BE32-E72D297353CC}">
                <c16:uniqueId val="{0000000B-AEA4-404D-9761-9C005F5460B9}"/>
              </c:ext>
            </c:extLst>
          </c:dPt>
          <c:dLbls>
            <c:dLbl>
              <c:idx val="0"/>
              <c:layout>
                <c:manualLayout>
                  <c:x val="0.22724688825323172"/>
                  <c:y val="-0.1295763159507501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Edukacja</a:t>
                    </a:r>
                    <a:r>
                      <a:rPr lang="en-US" baseline="0" dirty="0"/>
                      <a:t>
35%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AEA4-404D-9761-9C005F5460B9}"/>
                </c:ext>
              </c:extLst>
            </c:dLbl>
            <c:dLbl>
              <c:idx val="1"/>
              <c:layout>
                <c:manualLayout>
                  <c:x val="4.9903601851425748E-2"/>
                  <c:y val="8.3175135191924363E-2"/>
                </c:manualLayout>
              </c:layout>
              <c:tx>
                <c:rich>
                  <a:bodyPr/>
                  <a:lstStyle/>
                  <a:p>
                    <a:r>
                      <a:rPr lang="pl-PL" dirty="0"/>
                      <a:t>polityka i pomoc społeczna</a:t>
                    </a:r>
                    <a:r>
                      <a:rPr lang="pl-PL" baseline="0" dirty="0"/>
                      <a:t>, rodzina</a:t>
                    </a:r>
                  </a:p>
                  <a:p>
                    <a:r>
                      <a:rPr lang="pl-PL" baseline="0" dirty="0"/>
                      <a:t>22% </a:t>
                    </a:r>
                    <a:br>
                      <a:rPr lang="pl-PL" baseline="0" dirty="0"/>
                    </a:br>
                    <a:endParaRPr lang="pl-PL" baseline="0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AEA4-404D-9761-9C005F5460B9}"/>
                </c:ext>
              </c:extLst>
            </c:dLbl>
            <c:dLbl>
              <c:idx val="2"/>
              <c:layout>
                <c:manualLayout>
                  <c:x val="-0.14517270527598208"/>
                  <c:y val="7.9599808557145393E-2"/>
                </c:manualLayout>
              </c:layout>
              <c:tx>
                <c:rich>
                  <a:bodyPr/>
                  <a:lstStyle/>
                  <a:p>
                    <a:fld id="{600ADE2C-D121-4DCA-AF05-A0FE416A486E}" type="CATEGORYNAME">
                      <a:rPr lang="en-US"/>
                      <a:pPr/>
                      <a:t>[NAZWA KATEGORII]</a:t>
                    </a:fld>
                    <a:r>
                      <a:rPr lang="en-US" baseline="0" dirty="0"/>
                      <a:t>
4%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AEA4-404D-9761-9C005F5460B9}"/>
                </c:ext>
              </c:extLst>
            </c:dLbl>
            <c:dLbl>
              <c:idx val="3"/>
              <c:layout>
                <c:manualLayout>
                  <c:x val="-9.5986276585180358E-2"/>
                  <c:y val="5.275877616653197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Transport i łączność</a:t>
                    </a:r>
                    <a:r>
                      <a:rPr lang="en-US" baseline="0" dirty="0"/>
                      <a:t>
18%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AEA4-404D-9761-9C005F5460B9}"/>
                </c:ext>
              </c:extLst>
            </c:dLbl>
            <c:dLbl>
              <c:idx val="4"/>
              <c:layout>
                <c:manualLayout>
                  <c:x val="-0.24678156131091794"/>
                  <c:y val="-0.35934841578119481"/>
                </c:manualLayout>
              </c:layout>
              <c:tx>
                <c:rich>
                  <a:bodyPr/>
                  <a:lstStyle/>
                  <a:p>
                    <a:r>
                      <a:rPr lang="en-US" dirty="0" err="1"/>
                      <a:t>Pozostałe</a:t>
                    </a:r>
                    <a:r>
                      <a:rPr lang="en-US" dirty="0"/>
                      <a:t> </a:t>
                    </a:r>
                    <a:r>
                      <a:rPr lang="en-US" dirty="0" err="1"/>
                      <a:t>wydatki</a:t>
                    </a:r>
                    <a:r>
                      <a:rPr lang="en-US" dirty="0"/>
                      <a:t>  
18%</a:t>
                    </a:r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AEA4-404D-9761-9C005F5460B9}"/>
                </c:ext>
              </c:extLst>
            </c:dLbl>
            <c:dLbl>
              <c:idx val="5"/>
              <c:layout>
                <c:manualLayout>
                  <c:x val="2.8231033422061614E-2"/>
                  <c:y val="-0.3177335799813810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200" b="1" i="0" u="none" strike="noStrike" kern="1200" baseline="0">
                        <a:solidFill>
                          <a:srgbClr val="002060"/>
                        </a:solidFill>
                        <a:latin typeface="Garamond" panose="02020404030301010803" pitchFamily="18" charset="0"/>
                        <a:ea typeface="+mn-ea"/>
                        <a:cs typeface="+mn-cs"/>
                      </a:defRPr>
                    </a:pPr>
                    <a:r>
                      <a:rPr lang="en-US" baseline="0" dirty="0">
                        <a:solidFill>
                          <a:srgbClr val="002060"/>
                        </a:solidFill>
                      </a:rPr>
                      <a:t>Ochrona zdrowia
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rgbClr val="002060"/>
                      </a:solidFill>
                      <a:latin typeface="Garamond" panose="02020404030301010803" pitchFamily="18" charset="0"/>
                      <a:ea typeface="+mn-ea"/>
                      <a:cs typeface="+mn-cs"/>
                    </a:defRPr>
                  </a:pPr>
                  <a:endParaRPr lang="pl-PL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052735686373014"/>
                      <c:h val="0.13175118839511668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B-AEA4-404D-9761-9C005F5460B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2060"/>
                    </a:solidFill>
                    <a:latin typeface="Garamond" panose="02020404030301010803" pitchFamily="18" charset="0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Arkusz1!$A$2:$A$7</c:f>
              <c:strCache>
                <c:ptCount val="6"/>
                <c:pt idx="0">
                  <c:v>edukacja</c:v>
                </c:pt>
                <c:pt idx="1">
                  <c:v>polityka i pomoc społeczna, rodzina</c:v>
                </c:pt>
                <c:pt idx="2">
                  <c:v>bezpieczeństwo publiczne</c:v>
                </c:pt>
                <c:pt idx="3">
                  <c:v>transport i łączność</c:v>
                </c:pt>
                <c:pt idx="4">
                  <c:v>pozostałe wydatki</c:v>
                </c:pt>
                <c:pt idx="5">
                  <c:v>ochrona zdrowia</c:v>
                </c:pt>
              </c:strCache>
            </c:strRef>
          </c:cat>
          <c:val>
            <c:numRef>
              <c:f>Arkusz1!$B$2:$B$7</c:f>
              <c:numCache>
                <c:formatCode>#\ ##0.00_ ;\-#\ ##0.00\ </c:formatCode>
                <c:ptCount val="6"/>
                <c:pt idx="0">
                  <c:v>39096468</c:v>
                </c:pt>
                <c:pt idx="1">
                  <c:v>24653150</c:v>
                </c:pt>
                <c:pt idx="2">
                  <c:v>4744000</c:v>
                </c:pt>
                <c:pt idx="3">
                  <c:v>20520481</c:v>
                </c:pt>
                <c:pt idx="4">
                  <c:v>20274845</c:v>
                </c:pt>
                <c:pt idx="5">
                  <c:v>3446999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AEA4-404D-9761-9C005F5460B9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2.7772097728915993E-3"/>
          <c:w val="1"/>
          <c:h val="0.8157194493097234"/>
        </c:manualLayout>
      </c:layout>
      <c:barChart>
        <c:barDir val="col"/>
        <c:grouping val="clustered"/>
        <c:varyColors val="0"/>
        <c:ser>
          <c:idx val="0"/>
          <c:order val="0"/>
          <c:tx>
            <c:v>2021</c:v>
          </c:tx>
          <c:spPr>
            <a:blipFill>
              <a:blip xmlns:r="http://schemas.openxmlformats.org/officeDocument/2006/relationships" r:embed="rId3"/>
              <a:tile tx="0" ty="0" sx="100000" sy="100000" flip="none" algn="tl"/>
            </a:blipFill>
            <a:ln>
              <a:noFill/>
            </a:ln>
            <a:effectLst>
              <a:outerShdw blurRad="38100" dist="25400" dir="5400000" rotWithShape="0">
                <a:srgbClr val="000000">
                  <a:alpha val="64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>
                <a:rot lat="0" lon="0" rev="1200000"/>
              </a:lightRig>
            </a:scene3d>
            <a:sp3d>
              <a:bevelT w="25400" h="12700"/>
            </a:sp3d>
          </c:spPr>
          <c:invertIfNegative val="0"/>
          <c:dLbls>
            <c:dLbl>
              <c:idx val="0"/>
              <c:layout>
                <c:manualLayout>
                  <c:x val="-1.1932679766995192E-3"/>
                  <c:y val="4.6473204221681455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A76-4771-BAB0-60D2AFD9339E}"/>
                </c:ext>
              </c:extLst>
            </c:dLbl>
            <c:dLbl>
              <c:idx val="3"/>
              <c:layout>
                <c:manualLayout>
                  <c:x val="1.193267976699429E-3"/>
                  <c:y val="7.800912282671307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632-4769-9764-AC0EF870E928}"/>
                </c:ext>
              </c:extLst>
            </c:dLbl>
            <c:dLbl>
              <c:idx val="4"/>
              <c:layout>
                <c:manualLayout>
                  <c:x val="1.193267976699429E-3"/>
                  <c:y val="4.498147635830015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632-4769-9764-AC0EF870E928}"/>
                </c:ext>
              </c:extLst>
            </c:dLbl>
            <c:dLbl>
              <c:idx val="5"/>
              <c:layout>
                <c:manualLayout>
                  <c:x val="-5.9663398834975834E-3"/>
                  <c:y val="7.033940459388463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14 937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079410292603402"/>
                      <c:h val="5.0129859415506982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0-4591-481C-B682-715E731E4ED3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>
                        <a:lumMod val="9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Sheet1!$B$1:$G$1</c:f>
              <c:strCache>
                <c:ptCount val="6"/>
                <c:pt idx="0">
                  <c:v>Edukacja</c:v>
                </c:pt>
                <c:pt idx="1">
                  <c:v>Polityka i pomoc społeczna, rodzina</c:v>
                </c:pt>
                <c:pt idx="2">
                  <c:v>Transport i łączność</c:v>
                </c:pt>
                <c:pt idx="3">
                  <c:v>Bezpieczeństwo publiczne</c:v>
                </c:pt>
                <c:pt idx="4">
                  <c:v>Ochrona zdrowia</c:v>
                </c:pt>
                <c:pt idx="5">
                  <c:v>Pozostałe wydatki</c:v>
                </c:pt>
              </c:strCache>
            </c:strRef>
          </c:cat>
          <c:val>
            <c:numRef>
              <c:f>Sheet1!$B$2:$G$2</c:f>
              <c:numCache>
                <c:formatCode>#,##0</c:formatCode>
                <c:ptCount val="6"/>
                <c:pt idx="0">
                  <c:v>39760.432000000001</c:v>
                </c:pt>
                <c:pt idx="1">
                  <c:v>26202.880000000001</c:v>
                </c:pt>
                <c:pt idx="2">
                  <c:v>5227.8980000000001</c:v>
                </c:pt>
                <c:pt idx="3">
                  <c:v>4556</c:v>
                </c:pt>
                <c:pt idx="4">
                  <c:v>1765.6</c:v>
                </c:pt>
                <c:pt idx="5">
                  <c:v>14936.849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2B0-4031-A530-9CCBB69DB22B}"/>
            </c:ext>
          </c:extLst>
        </c:ser>
        <c:ser>
          <c:idx val="1"/>
          <c:order val="1"/>
          <c:tx>
            <c:v>2022</c:v>
          </c:tx>
          <c:spPr>
            <a:blipFill>
              <a:blip xmlns:r="http://schemas.openxmlformats.org/officeDocument/2006/relationships" r:embed="rId4"/>
              <a:tile tx="0" ty="0" sx="100000" sy="100000" flip="none" algn="tl"/>
            </a:blipFill>
            <a:ln>
              <a:noFill/>
            </a:ln>
            <a:effectLst>
              <a:outerShdw blurRad="38100" dist="25400" dir="5400000" rotWithShape="0">
                <a:srgbClr val="000000">
                  <a:alpha val="64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>
                <a:rot lat="0" lon="0" rev="1200000"/>
              </a:lightRig>
            </a:scene3d>
            <a:sp3d>
              <a:bevelT w="25400" h="12700"/>
            </a:sp3d>
          </c:spPr>
          <c:invertIfNegative val="0"/>
          <c:dLbls>
            <c:dLbl>
              <c:idx val="0"/>
              <c:layout>
                <c:manualLayout>
                  <c:x val="4.7730719067980666E-3"/>
                  <c:y val="9.428822452553069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39 096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6CA9-4748-9712-52E078578C50}"/>
                </c:ext>
              </c:extLst>
            </c:dLbl>
            <c:dLbl>
              <c:idx val="1"/>
              <c:layout>
                <c:manualLayout>
                  <c:x val="4.7730249277438659E-3"/>
                  <c:y val="8.8472979245236075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24 653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2122409375290387"/>
                      <c:h val="5.0129910923674831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6CA9-4748-9712-52E078578C50}"/>
                </c:ext>
              </c:extLst>
            </c:dLbl>
            <c:dLbl>
              <c:idx val="3"/>
              <c:layout>
                <c:manualLayout>
                  <c:x val="2.3865359533989457E-3"/>
                  <c:y val="7.946903727328548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591-481C-B682-715E731E4ED3}"/>
                </c:ext>
              </c:extLst>
            </c:dLbl>
            <c:dLbl>
              <c:idx val="4"/>
              <c:layout>
                <c:manualLayout>
                  <c:x val="-3.5798039300985497E-3"/>
                  <c:y val="4.408561498471335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A76-4771-BAB0-60D2AFD9339E}"/>
                </c:ext>
              </c:extLst>
            </c:dLbl>
            <c:dLbl>
              <c:idx val="5"/>
              <c:layout>
                <c:manualLayout>
                  <c:x val="1.1932679766995166E-3"/>
                  <c:y val="9.687159110698949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632-4769-9764-AC0EF870E92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000066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Sheet1!$B$1:$G$1</c:f>
              <c:strCache>
                <c:ptCount val="6"/>
                <c:pt idx="0">
                  <c:v>Edukacja</c:v>
                </c:pt>
                <c:pt idx="1">
                  <c:v>Polityka i pomoc społeczna, rodzina</c:v>
                </c:pt>
                <c:pt idx="2">
                  <c:v>Transport i łączność</c:v>
                </c:pt>
                <c:pt idx="3">
                  <c:v>Bezpieczeństwo publiczne</c:v>
                </c:pt>
                <c:pt idx="4">
                  <c:v>Ochrona zdrowia</c:v>
                </c:pt>
                <c:pt idx="5">
                  <c:v>Pozostałe wydatki</c:v>
                </c:pt>
              </c:strCache>
            </c:strRef>
          </c:cat>
          <c:val>
            <c:numRef>
              <c:f>Sheet1!$H$2:$M$2</c:f>
              <c:numCache>
                <c:formatCode>#,##0</c:formatCode>
                <c:ptCount val="6"/>
                <c:pt idx="0">
                  <c:v>39096</c:v>
                </c:pt>
                <c:pt idx="1">
                  <c:v>24653</c:v>
                </c:pt>
                <c:pt idx="2">
                  <c:v>20521</c:v>
                </c:pt>
                <c:pt idx="3">
                  <c:v>4744</c:v>
                </c:pt>
                <c:pt idx="4">
                  <c:v>3447</c:v>
                </c:pt>
                <c:pt idx="5">
                  <c:v>20275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CA9-4748-9712-52E078578C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0962944"/>
        <c:axId val="111616000"/>
      </c:barChart>
      <c:catAx>
        <c:axId val="110962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rnd" cmpd="sng" algn="ctr">
            <a:solidFill>
              <a:schemeClr val="tx1">
                <a:tint val="75000"/>
                <a:tint val="60000"/>
              </a:schemeClr>
            </a:solidFill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800" b="1" i="0" u="none" strike="noStrike" kern="1200" baseline="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11616000"/>
        <c:crosses val="autoZero"/>
        <c:auto val="1"/>
        <c:lblAlgn val="ctr"/>
        <c:lblOffset val="100"/>
        <c:noMultiLvlLbl val="0"/>
      </c:catAx>
      <c:valAx>
        <c:axId val="111616000"/>
        <c:scaling>
          <c:orientation val="minMax"/>
        </c:scaling>
        <c:delete val="1"/>
        <c:axPos val="r"/>
        <c:numFmt formatCode="#,##0" sourceLinked="1"/>
        <c:majorTickMark val="out"/>
        <c:minorTickMark val="none"/>
        <c:tickLblPos val="nextTo"/>
        <c:crossAx val="110962944"/>
        <c:crosses val="max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41728985165048221"/>
          <c:y val="0.10855037175297098"/>
          <c:w val="0.16064722479223748"/>
          <c:h val="9.45070489821342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rgbClr val="000066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rnd" cmpd="sng" algn="ctr">
      <a:noFill/>
      <a:prstDash val="solid"/>
    </a:ln>
    <a:effectLst/>
  </c:spPr>
  <c:txPr>
    <a:bodyPr/>
    <a:lstStyle/>
    <a:p>
      <a:pPr>
        <a:defRPr sz="1800"/>
      </a:pPr>
      <a:endParaRPr lang="pl-PL"/>
    </a:p>
  </c:txPr>
  <c:externalData r:id="rId5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4.164548850924462E-2"/>
          <c:w val="1"/>
          <c:h val="0.85719714703058303"/>
        </c:manualLayout>
      </c:layout>
      <c:barChart>
        <c:barDir val="col"/>
        <c:grouping val="clustered"/>
        <c:varyColors val="0"/>
        <c:ser>
          <c:idx val="1"/>
          <c:order val="0"/>
          <c:tx>
            <c:v>Wydatki majątkowe</c:v>
          </c:tx>
          <c:spPr>
            <a:blipFill>
              <a:blip xmlns:r="http://schemas.openxmlformats.org/officeDocument/2006/relationships" r:embed="rId3"/>
              <a:tile tx="0" ty="0" sx="100000" sy="100000" flip="none" algn="tl"/>
            </a:blipFill>
            <a:ln>
              <a:noFill/>
            </a:ln>
            <a:effectLst>
              <a:outerShdw blurRad="38100" dist="25400" dir="5400000" rotWithShape="0">
                <a:srgbClr val="000000">
                  <a:alpha val="64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>
                <a:rot lat="0" lon="0" rev="1200000"/>
              </a:lightRig>
            </a:scene3d>
            <a:sp3d>
              <a:bevelT w="25400" h="12700"/>
            </a:sp3d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>
                        <a:latin typeface="+mn-lt"/>
                      </a:rPr>
                      <a:t>8 487 230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6CA9-4748-9712-52E078578C5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>
                        <a:latin typeface="+mn-lt"/>
                      </a:rPr>
                      <a:t>8 005 090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6CA9-4748-9712-52E078578C5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>
                        <a:latin typeface="+mn-lt"/>
                      </a:rPr>
                      <a:t>22 994 225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6CA9-4748-9712-52E078578C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rgbClr val="000099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Sheet1!$E$1:$G$1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Sheet1!$E$2:$G$2</c:f>
              <c:numCache>
                <c:formatCode>#,##0.00</c:formatCode>
                <c:ptCount val="3"/>
                <c:pt idx="0">
                  <c:v>8487230</c:v>
                </c:pt>
                <c:pt idx="1">
                  <c:v>8005090</c:v>
                </c:pt>
                <c:pt idx="2">
                  <c:v>22994225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CA9-4748-9712-52E078578C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0962944"/>
        <c:axId val="111616000"/>
      </c:barChart>
      <c:catAx>
        <c:axId val="110962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rnd" cmpd="sng" algn="ctr">
            <a:solidFill>
              <a:schemeClr val="tx1">
                <a:tint val="75000"/>
                <a:tint val="60000"/>
              </a:schemeClr>
            </a:solidFill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800" b="1" i="0" u="none" strike="noStrike" kern="1200" baseline="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11616000"/>
        <c:crosses val="autoZero"/>
        <c:auto val="1"/>
        <c:lblAlgn val="ctr"/>
        <c:lblOffset val="100"/>
        <c:noMultiLvlLbl val="0"/>
      </c:catAx>
      <c:valAx>
        <c:axId val="111616000"/>
        <c:scaling>
          <c:orientation val="minMax"/>
        </c:scaling>
        <c:delete val="1"/>
        <c:axPos val="r"/>
        <c:numFmt formatCode="#,##0.00" sourceLinked="1"/>
        <c:majorTickMark val="out"/>
        <c:minorTickMark val="none"/>
        <c:tickLblPos val="nextTo"/>
        <c:crossAx val="110962944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75819138533808"/>
          <c:y val="0.25874260929790627"/>
          <c:w val="0.25015002760959015"/>
          <c:h val="4.82641427995733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rgbClr val="000066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rnd" cmpd="sng" algn="ctr">
      <a:noFill/>
      <a:prstDash val="solid"/>
    </a:ln>
    <a:effectLst/>
  </c:spPr>
  <c:txPr>
    <a:bodyPr/>
    <a:lstStyle/>
    <a:p>
      <a:pPr>
        <a:defRPr sz="1800"/>
      </a:pPr>
      <a:endParaRPr lang="pl-PL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8.4100576122181817E-2"/>
          <c:w val="1"/>
          <c:h val="0.81088245241867885"/>
        </c:manualLayout>
      </c:layout>
      <c:barChart>
        <c:barDir val="col"/>
        <c:grouping val="clustered"/>
        <c:varyColors val="0"/>
        <c:ser>
          <c:idx val="0"/>
          <c:order val="0"/>
          <c:tx>
            <c:v>Dochody</c:v>
          </c:tx>
          <c:spPr>
            <a:blipFill>
              <a:blip xmlns:r="http://schemas.openxmlformats.org/officeDocument/2006/relationships" r:embed="rId3"/>
              <a:tile tx="0" ty="0" sx="100000" sy="100000" flip="none" algn="tl"/>
            </a:blipFill>
            <a:ln>
              <a:noFill/>
            </a:ln>
            <a:effectLst>
              <a:outerShdw blurRad="38100" dist="25400" dir="5400000" rotWithShape="0">
                <a:srgbClr val="000000">
                  <a:alpha val="64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>
                <a:rot lat="0" lon="0" rev="1200000"/>
              </a:lightRig>
            </a:scene3d>
            <a:sp3d>
              <a:bevelT w="25400" h="12700"/>
            </a:sp3d>
          </c:spPr>
          <c:invertIfNegative val="0"/>
          <c:dLbls>
            <c:dLbl>
              <c:idx val="0"/>
              <c:layout>
                <c:manualLayout>
                  <c:x val="-5.9663398834975834E-3"/>
                  <c:y val="6.2932912439961977E-2"/>
                </c:manualLayout>
              </c:layout>
              <c:tx>
                <c:rich>
                  <a:bodyPr/>
                  <a:lstStyle/>
                  <a:p>
                    <a:fld id="{2C76246F-1441-4921-A377-9E4BD0EDE7FE}" type="VALUE">
                      <a:rPr lang="en-US" dirty="0">
                        <a:latin typeface="+mn-lt"/>
                      </a:rPr>
                      <a:pPr/>
                      <a:t>[WARTOŚĆ]</a:t>
                    </a:fld>
                    <a:endParaRPr lang="pl-PL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B571-4498-8BE5-1301EBF3BB1D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fld id="{5A27305B-D592-4DDD-BD8D-7CFD30D2159D}" type="VALUE">
                      <a:rPr lang="en-US">
                        <a:latin typeface="+mn-lt"/>
                      </a:rPr>
                      <a:pPr/>
                      <a:t>[WARTOŚĆ]</a:t>
                    </a:fld>
                    <a:endParaRPr lang="pl-PL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B571-4498-8BE5-1301EBF3BB1D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fld id="{5E7C2381-C74C-4C08-817E-F514644AF9DE}" type="VALUE">
                      <a:rPr lang="en-US">
                        <a:latin typeface="+mn-lt"/>
                      </a:rPr>
                      <a:pPr/>
                      <a:t>[WARTOŚĆ]</a:t>
                    </a:fld>
                    <a:endParaRPr lang="pl-PL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571-4498-8BE5-1301EBF3BB1D}"/>
                </c:ext>
              </c:extLst>
            </c:dLbl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000066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Sheet1!$E$1:$G$1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Sheet1!$B$2:$D$2</c:f>
              <c:numCache>
                <c:formatCode>#,##0.00</c:formatCode>
                <c:ptCount val="3"/>
                <c:pt idx="0">
                  <c:v>83872893</c:v>
                </c:pt>
                <c:pt idx="1">
                  <c:v>92670843</c:v>
                </c:pt>
                <c:pt idx="2">
                  <c:v>102814002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12B0-4031-A530-9CCBB69DB22B}"/>
            </c:ext>
          </c:extLst>
        </c:ser>
        <c:ser>
          <c:idx val="1"/>
          <c:order val="1"/>
          <c:tx>
            <c:v>Wydatki</c:v>
          </c:tx>
          <c:spPr>
            <a:blipFill>
              <a:blip xmlns:r="http://schemas.openxmlformats.org/officeDocument/2006/relationships" r:embed="rId4"/>
              <a:tile tx="0" ty="0" sx="100000" sy="100000" flip="none" algn="tl"/>
            </a:blipFill>
            <a:ln>
              <a:noFill/>
            </a:ln>
            <a:effectLst>
              <a:outerShdw blurRad="38100" dist="25400" dir="5400000" rotWithShape="0">
                <a:srgbClr val="000000">
                  <a:alpha val="64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l">
                <a:rot lat="0" lon="0" rev="1200000"/>
              </a:lightRig>
            </a:scene3d>
            <a:sp3d>
              <a:bevelT w="25400" h="12700"/>
            </a:sp3d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>
                        <a:latin typeface="+mn-lt"/>
                      </a:rPr>
                      <a:t>86 907 107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6CA9-4748-9712-52E078578C50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>
                        <a:latin typeface="+mn-lt"/>
                      </a:rPr>
                      <a:t>92 449 659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6CA9-4748-9712-52E078578C50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>
                        <a:latin typeface="+mn-lt"/>
                      </a:rPr>
                      <a:t>112 735 943</a:t>
                    </a:r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6CA9-4748-9712-52E078578C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>
                        <a:lumMod val="9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Sheet1!$E$1:$G$1</c:f>
              <c:numCache>
                <c:formatCode>General</c:formatCode>
                <c:ptCount val="3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</c:numCache>
            </c:numRef>
          </c:cat>
          <c:val>
            <c:numRef>
              <c:f>Sheet1!$E$2:$G$2</c:f>
              <c:numCache>
                <c:formatCode>#,##0.00</c:formatCode>
                <c:ptCount val="3"/>
                <c:pt idx="0">
                  <c:v>86907107</c:v>
                </c:pt>
                <c:pt idx="1">
                  <c:v>92449659</c:v>
                </c:pt>
                <c:pt idx="2">
                  <c:v>112735943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CA9-4748-9712-52E078578C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110962944"/>
        <c:axId val="111616000"/>
      </c:barChart>
      <c:catAx>
        <c:axId val="1109629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noFill/>
          <a:ln w="9525" cap="rnd" cmpd="sng" algn="ctr">
            <a:solidFill>
              <a:schemeClr val="tx1">
                <a:tint val="75000"/>
                <a:tint val="60000"/>
              </a:schemeClr>
            </a:solidFill>
            <a:prstDash val="solid"/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800" b="1" i="0" u="none" strike="noStrike" kern="1200" baseline="0">
                <a:solidFill>
                  <a:srgbClr val="000066"/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11616000"/>
        <c:crosses val="autoZero"/>
        <c:auto val="1"/>
        <c:lblAlgn val="ctr"/>
        <c:lblOffset val="100"/>
        <c:noMultiLvlLbl val="0"/>
      </c:catAx>
      <c:valAx>
        <c:axId val="111616000"/>
        <c:scaling>
          <c:orientation val="minMax"/>
        </c:scaling>
        <c:delete val="1"/>
        <c:axPos val="r"/>
        <c:numFmt formatCode="#,##0.00" sourceLinked="1"/>
        <c:majorTickMark val="out"/>
        <c:minorTickMark val="none"/>
        <c:tickLblPos val="nextTo"/>
        <c:crossAx val="110962944"/>
        <c:crosses val="max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6895864631170727"/>
          <c:y val="0.12558800442419196"/>
          <c:w val="0.25015002760959015"/>
          <c:h val="4.82641427995733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rgbClr val="000066"/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 w="9525" cap="rnd" cmpd="sng" algn="ctr">
      <a:noFill/>
      <a:prstDash val="solid"/>
    </a:ln>
    <a:effectLst/>
  </c:spPr>
  <c:txPr>
    <a:bodyPr/>
    <a:lstStyle/>
    <a:p>
      <a:pPr>
        <a:defRPr sz="1800"/>
      </a:pPr>
      <a:endParaRPr lang="pl-PL"/>
    </a:p>
  </c:txPr>
  <c:externalData r:id="rId5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2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3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colors4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5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colors6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colors7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5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65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126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3">
      <a:schemeClr val="dk1"/>
    </cs:effectRef>
    <cs:fontRef idx="minor">
      <a:schemeClr val="tx1"/>
    </cs:fontRef>
  </cs:dataPoint>
  <cs:dataPoint3D>
    <cs:lnRef idx="0"/>
    <cs:fillRef idx="3">
      <cs:styleClr val="auto"/>
    </cs:fillRef>
    <cs:effectRef idx="3">
      <a:schemeClr val="dk1"/>
    </cs:effectRef>
    <cs:fontRef idx="minor">
      <a:schemeClr val="tx1"/>
    </cs:fontRef>
  </cs:dataPoint3D>
  <cs:dataPointLine>
    <cs:lnRef idx="1">
      <cs:styleClr val="auto"/>
    </cs:lnRef>
    <cs:lineWidthScale>7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3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>
      <a:schemeClr val="dk1">
        <a:tint val="95000"/>
      </a:schemeClr>
    </cs:fillRef>
    <cs:effectRef idx="3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>
      <a:schemeClr val="dk1">
        <a:tint val="5000"/>
      </a:schemeClr>
    </cs:fillRef>
    <cs:effectRef idx="3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65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65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/>
    <cs:fillRef idx="2">
      <cs:styleClr val="auto"/>
    </cs:fillRef>
    <cs:effectRef idx="1"/>
    <cs:fontRef idx="minor">
      <a:schemeClr val="dk1"/>
    </cs:fontRef>
    <cs:spPr/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126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3">
      <a:schemeClr val="dk1"/>
    </cs:effectRef>
    <cs:fontRef idx="minor">
      <a:schemeClr val="tx1"/>
    </cs:fontRef>
  </cs:dataPoint>
  <cs:dataPoint3D>
    <cs:lnRef idx="0"/>
    <cs:fillRef idx="3">
      <cs:styleClr val="auto"/>
    </cs:fillRef>
    <cs:effectRef idx="3">
      <a:schemeClr val="dk1"/>
    </cs:effectRef>
    <cs:fontRef idx="minor">
      <a:schemeClr val="tx1"/>
    </cs:fontRef>
  </cs:dataPoint3D>
  <cs:dataPointLine>
    <cs:lnRef idx="1">
      <cs:styleClr val="auto"/>
    </cs:lnRef>
    <cs:lineWidthScale>7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3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>
      <a:schemeClr val="dk1">
        <a:tint val="95000"/>
      </a:schemeClr>
    </cs:fillRef>
    <cs:effectRef idx="3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>
      <a:schemeClr val="dk1">
        <a:tint val="5000"/>
      </a:schemeClr>
    </cs:fillRef>
    <cs:effectRef idx="3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126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3">
      <a:schemeClr val="dk1"/>
    </cs:effectRef>
    <cs:fontRef idx="minor">
      <a:schemeClr val="tx1"/>
    </cs:fontRef>
  </cs:dataPoint>
  <cs:dataPoint3D>
    <cs:lnRef idx="0"/>
    <cs:fillRef idx="3">
      <cs:styleClr val="auto"/>
    </cs:fillRef>
    <cs:effectRef idx="3">
      <a:schemeClr val="dk1"/>
    </cs:effectRef>
    <cs:fontRef idx="minor">
      <a:schemeClr val="tx1"/>
    </cs:fontRef>
  </cs:dataPoint3D>
  <cs:dataPointLine>
    <cs:lnRef idx="1">
      <cs:styleClr val="auto"/>
    </cs:lnRef>
    <cs:lineWidthScale>7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3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>
      <a:schemeClr val="dk1">
        <a:tint val="95000"/>
      </a:schemeClr>
    </cs:fillRef>
    <cs:effectRef idx="3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>
      <a:schemeClr val="dk1">
        <a:tint val="5000"/>
      </a:schemeClr>
    </cs:fillRef>
    <cs:effectRef idx="3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126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3">
      <a:schemeClr val="dk1"/>
    </cs:effectRef>
    <cs:fontRef idx="minor">
      <a:schemeClr val="tx1"/>
    </cs:fontRef>
  </cs:dataPoint>
  <cs:dataPoint3D>
    <cs:lnRef idx="0"/>
    <cs:fillRef idx="3">
      <cs:styleClr val="auto"/>
    </cs:fillRef>
    <cs:effectRef idx="3">
      <a:schemeClr val="dk1"/>
    </cs:effectRef>
    <cs:fontRef idx="minor">
      <a:schemeClr val="tx1"/>
    </cs:fontRef>
  </cs:dataPoint3D>
  <cs:dataPointLine>
    <cs:lnRef idx="1">
      <cs:styleClr val="auto"/>
    </cs:lnRef>
    <cs:lineWidthScale>7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3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>
      <a:schemeClr val="dk1">
        <a:tint val="95000"/>
      </a:schemeClr>
    </cs:fillRef>
    <cs:effectRef idx="3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>
      <a:schemeClr val="dk1">
        <a:tint val="5000"/>
      </a:schemeClr>
    </cs:fillRef>
    <cs:effectRef idx="3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328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gradFill>
        <a:gsLst>
          <a:gs pos="100000">
            <a:schemeClr val="dk1">
              <a:lumMod val="95000"/>
              <a:lumOff val="5000"/>
            </a:schemeClr>
          </a:gs>
          <a:gs pos="0">
            <a:schemeClr val="dk1">
              <a:lumMod val="75000"/>
              <a:lumOff val="25000"/>
            </a:schemeClr>
          </a:gs>
        </a:gsLst>
        <a:path path="circle">
          <a:fillToRect l="50000" t="50000" r="50000" b="50000"/>
        </a:path>
      </a:gradFill>
      <a:ln w="9525">
        <a:solidFill>
          <a:schemeClr val="dk1">
            <a:lumMod val="75000"/>
            <a:lumOff val="2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/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/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gradFill>
        <a:gsLst>
          <a:gs pos="100000">
            <a:schemeClr val="lt1">
              <a:lumMod val="85000"/>
            </a:schemeClr>
          </a:gs>
          <a:gs pos="0">
            <a:schemeClr val="lt1"/>
          </a:gs>
        </a:gsLst>
        <a:path path="circle">
          <a:fillToRect l="50000" t="50000" r="50000" b="50000"/>
        </a:path>
      </a:gradFill>
      <a:ln w="9525" cap="flat" cmpd="sng" algn="ctr">
        <a:solidFill>
          <a:schemeClr val="lt1"/>
        </a:solidFill>
        <a:round/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E9C1D3-87F0-4E87-85D2-47B2CFAD355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7A64000-EAD7-4EC0-B048-DC19F552F062}">
      <dgm:prSet phldrT="[Tekst]" custT="1"/>
      <dgm:spPr>
        <a:solidFill>
          <a:srgbClr val="2A858A"/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pl-PL" sz="2000" b="1" dirty="0">
              <a:solidFill>
                <a:schemeClr val="bg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bieżące  - 39 096 468 zł </a:t>
          </a:r>
          <a:endParaRPr lang="pl-PL" sz="2000" b="1" i="1" dirty="0">
            <a:solidFill>
              <a:schemeClr val="bg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gm:t>
    </dgm:pt>
    <dgm:pt modelId="{A6489DA5-764E-47AF-813B-BE36EF941EEB}" type="parTrans" cxnId="{B681B260-9CCD-40CB-8F35-ED02E5B3006F}">
      <dgm:prSet/>
      <dgm:spPr/>
      <dgm:t>
        <a:bodyPr/>
        <a:lstStyle/>
        <a:p>
          <a:endParaRPr lang="pl-PL"/>
        </a:p>
      </dgm:t>
    </dgm:pt>
    <dgm:pt modelId="{D8BF87AB-00D3-4FDC-8AEF-910C81C85642}" type="sibTrans" cxnId="{B681B260-9CCD-40CB-8F35-ED02E5B3006F}">
      <dgm:prSet/>
      <dgm:spPr/>
      <dgm:t>
        <a:bodyPr/>
        <a:lstStyle/>
        <a:p>
          <a:endParaRPr lang="pl-PL"/>
        </a:p>
      </dgm:t>
    </dgm:pt>
    <dgm:pt modelId="{74427F56-EBE1-4F91-93A5-22054E117911}" type="pres">
      <dgm:prSet presAssocID="{FFE9C1D3-87F0-4E87-85D2-47B2CFAD3552}" presName="linear" presStyleCnt="0">
        <dgm:presLayoutVars>
          <dgm:dir/>
          <dgm:animLvl val="lvl"/>
          <dgm:resizeHandles val="exact"/>
        </dgm:presLayoutVars>
      </dgm:prSet>
      <dgm:spPr/>
    </dgm:pt>
    <dgm:pt modelId="{12BA88B5-D03D-43A0-8AE3-76F4224D3485}" type="pres">
      <dgm:prSet presAssocID="{47A64000-EAD7-4EC0-B048-DC19F552F062}" presName="parentLin" presStyleCnt="0"/>
      <dgm:spPr/>
    </dgm:pt>
    <dgm:pt modelId="{D9D10B3B-E33E-432D-A066-6B55EFDBD304}" type="pres">
      <dgm:prSet presAssocID="{47A64000-EAD7-4EC0-B048-DC19F552F062}" presName="parentLeftMargin" presStyleLbl="node1" presStyleIdx="0" presStyleCnt="1"/>
      <dgm:spPr/>
    </dgm:pt>
    <dgm:pt modelId="{A01C2331-1453-4606-9130-8B271FF89174}" type="pres">
      <dgm:prSet presAssocID="{47A64000-EAD7-4EC0-B048-DC19F552F062}" presName="parentText" presStyleLbl="node1" presStyleIdx="0" presStyleCnt="1" custScaleX="128514" custScaleY="89834">
        <dgm:presLayoutVars>
          <dgm:chMax val="0"/>
          <dgm:bulletEnabled val="1"/>
        </dgm:presLayoutVars>
      </dgm:prSet>
      <dgm:spPr/>
    </dgm:pt>
    <dgm:pt modelId="{7BEBCF2A-08C1-4A3C-8B8E-217A6C07E2D1}" type="pres">
      <dgm:prSet presAssocID="{47A64000-EAD7-4EC0-B048-DC19F552F062}" presName="negativeSpace" presStyleCnt="0"/>
      <dgm:spPr/>
    </dgm:pt>
    <dgm:pt modelId="{6269311E-7417-4D68-B72B-1E38B0CCEA3F}" type="pres">
      <dgm:prSet presAssocID="{47A64000-EAD7-4EC0-B048-DC19F552F062}" presName="childText" presStyleLbl="conFgAcc1" presStyleIdx="0" presStyleCnt="1" custLinFactNeighborX="-278" custLinFactNeighborY="-14443">
        <dgm:presLayoutVars>
          <dgm:bulletEnabled val="1"/>
        </dgm:presLayoutVars>
      </dgm:prSet>
      <dgm:spPr>
        <a:ln>
          <a:prstDash val="sysDot"/>
        </a:ln>
      </dgm:spPr>
    </dgm:pt>
  </dgm:ptLst>
  <dgm:cxnLst>
    <dgm:cxn modelId="{CF3D513E-BA86-4BDA-B0BF-743E38118D66}" type="presOf" srcId="{47A64000-EAD7-4EC0-B048-DC19F552F062}" destId="{A01C2331-1453-4606-9130-8B271FF89174}" srcOrd="1" destOrd="0" presId="urn:microsoft.com/office/officeart/2005/8/layout/list1"/>
    <dgm:cxn modelId="{B681B260-9CCD-40CB-8F35-ED02E5B3006F}" srcId="{FFE9C1D3-87F0-4E87-85D2-47B2CFAD3552}" destId="{47A64000-EAD7-4EC0-B048-DC19F552F062}" srcOrd="0" destOrd="0" parTransId="{A6489DA5-764E-47AF-813B-BE36EF941EEB}" sibTransId="{D8BF87AB-00D3-4FDC-8AEF-910C81C85642}"/>
    <dgm:cxn modelId="{1B4105E2-DB25-402D-9EDB-FE8A631A57B0}" type="presOf" srcId="{47A64000-EAD7-4EC0-B048-DC19F552F062}" destId="{D9D10B3B-E33E-432D-A066-6B55EFDBD304}" srcOrd="0" destOrd="0" presId="urn:microsoft.com/office/officeart/2005/8/layout/list1"/>
    <dgm:cxn modelId="{4E0986FE-F840-4531-8504-4050150FE200}" type="presOf" srcId="{FFE9C1D3-87F0-4E87-85D2-47B2CFAD3552}" destId="{74427F56-EBE1-4F91-93A5-22054E117911}" srcOrd="0" destOrd="0" presId="urn:microsoft.com/office/officeart/2005/8/layout/list1"/>
    <dgm:cxn modelId="{076D5A69-D8BE-4180-A4D1-81D84765CC9C}" type="presParOf" srcId="{74427F56-EBE1-4F91-93A5-22054E117911}" destId="{12BA88B5-D03D-43A0-8AE3-76F4224D3485}" srcOrd="0" destOrd="0" presId="urn:microsoft.com/office/officeart/2005/8/layout/list1"/>
    <dgm:cxn modelId="{7CC5A26F-764B-4D17-BC12-0F6F72AF31A7}" type="presParOf" srcId="{12BA88B5-D03D-43A0-8AE3-76F4224D3485}" destId="{D9D10B3B-E33E-432D-A066-6B55EFDBD304}" srcOrd="0" destOrd="0" presId="urn:microsoft.com/office/officeart/2005/8/layout/list1"/>
    <dgm:cxn modelId="{FFE8BFE9-75A3-4E57-A89E-3D9C70A85175}" type="presParOf" srcId="{12BA88B5-D03D-43A0-8AE3-76F4224D3485}" destId="{A01C2331-1453-4606-9130-8B271FF89174}" srcOrd="1" destOrd="0" presId="urn:microsoft.com/office/officeart/2005/8/layout/list1"/>
    <dgm:cxn modelId="{090F269D-4574-4830-ACC3-87469F9897E2}" type="presParOf" srcId="{74427F56-EBE1-4F91-93A5-22054E117911}" destId="{7BEBCF2A-08C1-4A3C-8B8E-217A6C07E2D1}" srcOrd="1" destOrd="0" presId="urn:microsoft.com/office/officeart/2005/8/layout/list1"/>
    <dgm:cxn modelId="{4A7D7A95-73D5-4649-AE92-ED4697F73B4E}" type="presParOf" srcId="{74427F56-EBE1-4F91-93A5-22054E117911}" destId="{6269311E-7417-4D68-B72B-1E38B0CCEA3F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FE9C1D3-87F0-4E87-85D2-47B2CFAD355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7A64000-EAD7-4EC0-B048-DC19F552F062}">
      <dgm:prSet phldrT="[Tekst]" custT="1"/>
      <dgm:spPr>
        <a:solidFill>
          <a:srgbClr val="2A858A"/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pl-PL" sz="2000" b="1" dirty="0">
              <a:solidFill>
                <a:schemeClr val="bg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bieżące  - 22 453 150 zł </a:t>
          </a:r>
          <a:endParaRPr lang="pl-PL" sz="2000" b="1" i="1" dirty="0">
            <a:solidFill>
              <a:schemeClr val="bg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gm:t>
    </dgm:pt>
    <dgm:pt modelId="{A6489DA5-764E-47AF-813B-BE36EF941EEB}" type="parTrans" cxnId="{B681B260-9CCD-40CB-8F35-ED02E5B3006F}">
      <dgm:prSet/>
      <dgm:spPr/>
      <dgm:t>
        <a:bodyPr/>
        <a:lstStyle/>
        <a:p>
          <a:endParaRPr lang="pl-PL"/>
        </a:p>
      </dgm:t>
    </dgm:pt>
    <dgm:pt modelId="{D8BF87AB-00D3-4FDC-8AEF-910C81C85642}" type="sibTrans" cxnId="{B681B260-9CCD-40CB-8F35-ED02E5B3006F}">
      <dgm:prSet/>
      <dgm:spPr/>
      <dgm:t>
        <a:bodyPr/>
        <a:lstStyle/>
        <a:p>
          <a:endParaRPr lang="pl-PL"/>
        </a:p>
      </dgm:t>
    </dgm:pt>
    <dgm:pt modelId="{F3689056-D00E-4585-97A2-B277100FAB7E}">
      <dgm:prSet phldrT="[Tekst]" custT="1"/>
      <dgm:spPr>
        <a:solidFill>
          <a:srgbClr val="2A858A"/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pl-PL" sz="2000" b="1" dirty="0">
              <a:solidFill>
                <a:schemeClr val="bg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majątkowe –2 200 000 zł </a:t>
          </a:r>
          <a:endParaRPr lang="pl-PL" sz="2000" b="1" i="1" dirty="0">
            <a:solidFill>
              <a:schemeClr val="bg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gm:t>
    </dgm:pt>
    <dgm:pt modelId="{82008CFF-BCF7-44F1-A77B-FC0263B77C53}" type="parTrans" cxnId="{654823F1-2FC9-4A9A-A0D3-48EF1454287C}">
      <dgm:prSet/>
      <dgm:spPr/>
      <dgm:t>
        <a:bodyPr/>
        <a:lstStyle/>
        <a:p>
          <a:endParaRPr lang="pl-PL"/>
        </a:p>
      </dgm:t>
    </dgm:pt>
    <dgm:pt modelId="{0E631AED-9352-4AD4-8E86-4102434BE9B3}" type="sibTrans" cxnId="{654823F1-2FC9-4A9A-A0D3-48EF1454287C}">
      <dgm:prSet/>
      <dgm:spPr/>
      <dgm:t>
        <a:bodyPr/>
        <a:lstStyle/>
        <a:p>
          <a:endParaRPr lang="pl-PL"/>
        </a:p>
      </dgm:t>
    </dgm:pt>
    <dgm:pt modelId="{74427F56-EBE1-4F91-93A5-22054E117911}" type="pres">
      <dgm:prSet presAssocID="{FFE9C1D3-87F0-4E87-85D2-47B2CFAD3552}" presName="linear" presStyleCnt="0">
        <dgm:presLayoutVars>
          <dgm:dir/>
          <dgm:animLvl val="lvl"/>
          <dgm:resizeHandles val="exact"/>
        </dgm:presLayoutVars>
      </dgm:prSet>
      <dgm:spPr/>
    </dgm:pt>
    <dgm:pt modelId="{12BA88B5-D03D-43A0-8AE3-76F4224D3485}" type="pres">
      <dgm:prSet presAssocID="{47A64000-EAD7-4EC0-B048-DC19F552F062}" presName="parentLin" presStyleCnt="0"/>
      <dgm:spPr/>
    </dgm:pt>
    <dgm:pt modelId="{D9D10B3B-E33E-432D-A066-6B55EFDBD304}" type="pres">
      <dgm:prSet presAssocID="{47A64000-EAD7-4EC0-B048-DC19F552F062}" presName="parentLeftMargin" presStyleLbl="node1" presStyleIdx="0" presStyleCnt="2"/>
      <dgm:spPr/>
    </dgm:pt>
    <dgm:pt modelId="{A01C2331-1453-4606-9130-8B271FF89174}" type="pres">
      <dgm:prSet presAssocID="{47A64000-EAD7-4EC0-B048-DC19F552F062}" presName="parentText" presStyleLbl="node1" presStyleIdx="0" presStyleCnt="2" custScaleX="128514">
        <dgm:presLayoutVars>
          <dgm:chMax val="0"/>
          <dgm:bulletEnabled val="1"/>
        </dgm:presLayoutVars>
      </dgm:prSet>
      <dgm:spPr/>
    </dgm:pt>
    <dgm:pt modelId="{7BEBCF2A-08C1-4A3C-8B8E-217A6C07E2D1}" type="pres">
      <dgm:prSet presAssocID="{47A64000-EAD7-4EC0-B048-DC19F552F062}" presName="negativeSpace" presStyleCnt="0"/>
      <dgm:spPr/>
    </dgm:pt>
    <dgm:pt modelId="{6269311E-7417-4D68-B72B-1E38B0CCEA3F}" type="pres">
      <dgm:prSet presAssocID="{47A64000-EAD7-4EC0-B048-DC19F552F062}" presName="childText" presStyleLbl="conFgAcc1" presStyleIdx="0" presStyleCnt="2" custLinFactNeighborX="878" custLinFactNeighborY="18919">
        <dgm:presLayoutVars>
          <dgm:bulletEnabled val="1"/>
        </dgm:presLayoutVars>
      </dgm:prSet>
      <dgm:spPr>
        <a:ln>
          <a:prstDash val="sysDot"/>
        </a:ln>
      </dgm:spPr>
    </dgm:pt>
    <dgm:pt modelId="{A5601B6D-E6F8-406C-BB93-E8C7F01E10DD}" type="pres">
      <dgm:prSet presAssocID="{D8BF87AB-00D3-4FDC-8AEF-910C81C85642}" presName="spaceBetweenRectangles" presStyleCnt="0"/>
      <dgm:spPr/>
    </dgm:pt>
    <dgm:pt modelId="{A85AB733-546B-47E7-8AA5-97702A636972}" type="pres">
      <dgm:prSet presAssocID="{F3689056-D00E-4585-97A2-B277100FAB7E}" presName="parentLin" presStyleCnt="0"/>
      <dgm:spPr/>
    </dgm:pt>
    <dgm:pt modelId="{B1E51507-A4D4-41DE-817B-B9142F1633B3}" type="pres">
      <dgm:prSet presAssocID="{F3689056-D00E-4585-97A2-B277100FAB7E}" presName="parentLeftMargin" presStyleLbl="node1" presStyleIdx="0" presStyleCnt="2"/>
      <dgm:spPr/>
    </dgm:pt>
    <dgm:pt modelId="{3417A489-4476-4944-9000-D29E752675A9}" type="pres">
      <dgm:prSet presAssocID="{F3689056-D00E-4585-97A2-B277100FAB7E}" presName="parentText" presStyleLbl="node1" presStyleIdx="1" presStyleCnt="2" custScaleX="127807" custLinFactNeighborX="10639" custLinFactNeighborY="-146">
        <dgm:presLayoutVars>
          <dgm:chMax val="0"/>
          <dgm:bulletEnabled val="1"/>
        </dgm:presLayoutVars>
      </dgm:prSet>
      <dgm:spPr/>
    </dgm:pt>
    <dgm:pt modelId="{59790F0B-3EFF-48F5-B9F3-ECB9166C7F35}" type="pres">
      <dgm:prSet presAssocID="{F3689056-D00E-4585-97A2-B277100FAB7E}" presName="negativeSpace" presStyleCnt="0"/>
      <dgm:spPr/>
    </dgm:pt>
    <dgm:pt modelId="{CD9D31A6-B4BB-4474-9BCF-CEE6332F3DAF}" type="pres">
      <dgm:prSet presAssocID="{F3689056-D00E-4585-97A2-B277100FAB7E}" presName="childText" presStyleLbl="conFgAcc1" presStyleIdx="1" presStyleCnt="2">
        <dgm:presLayoutVars>
          <dgm:bulletEnabled val="1"/>
        </dgm:presLayoutVars>
      </dgm:prSet>
      <dgm:spPr>
        <a:ln>
          <a:prstDash val="sysDot"/>
        </a:ln>
      </dgm:spPr>
    </dgm:pt>
  </dgm:ptLst>
  <dgm:cxnLst>
    <dgm:cxn modelId="{BE788B24-5A25-4456-A59C-E6C2F0FCB8DF}" type="presOf" srcId="{F3689056-D00E-4585-97A2-B277100FAB7E}" destId="{B1E51507-A4D4-41DE-817B-B9142F1633B3}" srcOrd="0" destOrd="0" presId="urn:microsoft.com/office/officeart/2005/8/layout/list1"/>
    <dgm:cxn modelId="{B681B260-9CCD-40CB-8F35-ED02E5B3006F}" srcId="{FFE9C1D3-87F0-4E87-85D2-47B2CFAD3552}" destId="{47A64000-EAD7-4EC0-B048-DC19F552F062}" srcOrd="0" destOrd="0" parTransId="{A6489DA5-764E-47AF-813B-BE36EF941EEB}" sibTransId="{D8BF87AB-00D3-4FDC-8AEF-910C81C85642}"/>
    <dgm:cxn modelId="{13B46441-A729-495C-A2A1-289EEE46CA5F}" type="presOf" srcId="{47A64000-EAD7-4EC0-B048-DC19F552F062}" destId="{D9D10B3B-E33E-432D-A066-6B55EFDBD304}" srcOrd="0" destOrd="0" presId="urn:microsoft.com/office/officeart/2005/8/layout/list1"/>
    <dgm:cxn modelId="{20700166-3859-47CA-8AD0-47DA20F664F9}" type="presOf" srcId="{47A64000-EAD7-4EC0-B048-DC19F552F062}" destId="{A01C2331-1453-4606-9130-8B271FF89174}" srcOrd="1" destOrd="0" presId="urn:microsoft.com/office/officeart/2005/8/layout/list1"/>
    <dgm:cxn modelId="{4100F7A5-2F7C-4866-9F0A-599CD9E06670}" type="presOf" srcId="{FFE9C1D3-87F0-4E87-85D2-47B2CFAD3552}" destId="{74427F56-EBE1-4F91-93A5-22054E117911}" srcOrd="0" destOrd="0" presId="urn:microsoft.com/office/officeart/2005/8/layout/list1"/>
    <dgm:cxn modelId="{278087C7-D6AC-413A-B2DF-5C84F4AC8EE2}" type="presOf" srcId="{F3689056-D00E-4585-97A2-B277100FAB7E}" destId="{3417A489-4476-4944-9000-D29E752675A9}" srcOrd="1" destOrd="0" presId="urn:microsoft.com/office/officeart/2005/8/layout/list1"/>
    <dgm:cxn modelId="{654823F1-2FC9-4A9A-A0D3-48EF1454287C}" srcId="{FFE9C1D3-87F0-4E87-85D2-47B2CFAD3552}" destId="{F3689056-D00E-4585-97A2-B277100FAB7E}" srcOrd="1" destOrd="0" parTransId="{82008CFF-BCF7-44F1-A77B-FC0263B77C53}" sibTransId="{0E631AED-9352-4AD4-8E86-4102434BE9B3}"/>
    <dgm:cxn modelId="{CB0A3988-C84D-40C3-9918-7FBDD7671CE9}" type="presParOf" srcId="{74427F56-EBE1-4F91-93A5-22054E117911}" destId="{12BA88B5-D03D-43A0-8AE3-76F4224D3485}" srcOrd="0" destOrd="0" presId="urn:microsoft.com/office/officeart/2005/8/layout/list1"/>
    <dgm:cxn modelId="{834FB23C-9354-418D-93F9-2115874F049B}" type="presParOf" srcId="{12BA88B5-D03D-43A0-8AE3-76F4224D3485}" destId="{D9D10B3B-E33E-432D-A066-6B55EFDBD304}" srcOrd="0" destOrd="0" presId="urn:microsoft.com/office/officeart/2005/8/layout/list1"/>
    <dgm:cxn modelId="{1F7DE7B5-DA8A-41F2-9129-8F54E6BF8A42}" type="presParOf" srcId="{12BA88B5-D03D-43A0-8AE3-76F4224D3485}" destId="{A01C2331-1453-4606-9130-8B271FF89174}" srcOrd="1" destOrd="0" presId="urn:microsoft.com/office/officeart/2005/8/layout/list1"/>
    <dgm:cxn modelId="{07C3652A-2B50-49AC-9389-342B0EF2C0B6}" type="presParOf" srcId="{74427F56-EBE1-4F91-93A5-22054E117911}" destId="{7BEBCF2A-08C1-4A3C-8B8E-217A6C07E2D1}" srcOrd="1" destOrd="0" presId="urn:microsoft.com/office/officeart/2005/8/layout/list1"/>
    <dgm:cxn modelId="{54FE365D-B66E-4366-8187-68DE462BD473}" type="presParOf" srcId="{74427F56-EBE1-4F91-93A5-22054E117911}" destId="{6269311E-7417-4D68-B72B-1E38B0CCEA3F}" srcOrd="2" destOrd="0" presId="urn:microsoft.com/office/officeart/2005/8/layout/list1"/>
    <dgm:cxn modelId="{D1DD2F79-3915-4387-B5E7-F4AFE038C1F3}" type="presParOf" srcId="{74427F56-EBE1-4F91-93A5-22054E117911}" destId="{A5601B6D-E6F8-406C-BB93-E8C7F01E10DD}" srcOrd="3" destOrd="0" presId="urn:microsoft.com/office/officeart/2005/8/layout/list1"/>
    <dgm:cxn modelId="{D9A33417-EBF7-4957-9296-C9082AAC7F80}" type="presParOf" srcId="{74427F56-EBE1-4F91-93A5-22054E117911}" destId="{A85AB733-546B-47E7-8AA5-97702A636972}" srcOrd="4" destOrd="0" presId="urn:microsoft.com/office/officeart/2005/8/layout/list1"/>
    <dgm:cxn modelId="{26461FC2-38C3-4FF3-9C79-CBC2EE77E1F1}" type="presParOf" srcId="{A85AB733-546B-47E7-8AA5-97702A636972}" destId="{B1E51507-A4D4-41DE-817B-B9142F1633B3}" srcOrd="0" destOrd="0" presId="urn:microsoft.com/office/officeart/2005/8/layout/list1"/>
    <dgm:cxn modelId="{B8C051A2-2A41-4C11-BAB7-870BC24EA1DD}" type="presParOf" srcId="{A85AB733-546B-47E7-8AA5-97702A636972}" destId="{3417A489-4476-4944-9000-D29E752675A9}" srcOrd="1" destOrd="0" presId="urn:microsoft.com/office/officeart/2005/8/layout/list1"/>
    <dgm:cxn modelId="{60798CF3-F5FC-46E9-B015-54506D301AC5}" type="presParOf" srcId="{74427F56-EBE1-4F91-93A5-22054E117911}" destId="{59790F0B-3EFF-48F5-B9F3-ECB9166C7F35}" srcOrd="5" destOrd="0" presId="urn:microsoft.com/office/officeart/2005/8/layout/list1"/>
    <dgm:cxn modelId="{83D76B14-D765-4316-9EFF-608B476BB815}" type="presParOf" srcId="{74427F56-EBE1-4F91-93A5-22054E117911}" destId="{CD9D31A6-B4BB-4474-9BCF-CEE6332F3DA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FE9C1D3-87F0-4E87-85D2-47B2CFAD355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7A64000-EAD7-4EC0-B048-DC19F552F062}">
      <dgm:prSet phldrT="[Tekst]" custT="1"/>
      <dgm:spPr>
        <a:solidFill>
          <a:srgbClr val="2A858A"/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pl-PL" sz="2000" b="1" dirty="0">
              <a:solidFill>
                <a:schemeClr val="bg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bieżące  - 5 060 966 zł </a:t>
          </a:r>
          <a:endParaRPr lang="pl-PL" sz="2000" b="1" i="1" dirty="0">
            <a:solidFill>
              <a:schemeClr val="bg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gm:t>
    </dgm:pt>
    <dgm:pt modelId="{A6489DA5-764E-47AF-813B-BE36EF941EEB}" type="parTrans" cxnId="{B681B260-9CCD-40CB-8F35-ED02E5B3006F}">
      <dgm:prSet/>
      <dgm:spPr/>
      <dgm:t>
        <a:bodyPr/>
        <a:lstStyle/>
        <a:p>
          <a:endParaRPr lang="pl-PL"/>
        </a:p>
      </dgm:t>
    </dgm:pt>
    <dgm:pt modelId="{D8BF87AB-00D3-4FDC-8AEF-910C81C85642}" type="sibTrans" cxnId="{B681B260-9CCD-40CB-8F35-ED02E5B3006F}">
      <dgm:prSet/>
      <dgm:spPr/>
      <dgm:t>
        <a:bodyPr/>
        <a:lstStyle/>
        <a:p>
          <a:endParaRPr lang="pl-PL"/>
        </a:p>
      </dgm:t>
    </dgm:pt>
    <dgm:pt modelId="{F3689056-D00E-4585-97A2-B277100FAB7E}">
      <dgm:prSet phldrT="[Tekst]" custT="1"/>
      <dgm:spPr>
        <a:solidFill>
          <a:srgbClr val="2A858A"/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pl-PL" sz="2000" b="1" dirty="0">
              <a:solidFill>
                <a:schemeClr val="bg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majątkowe – 15 459 515 zł </a:t>
          </a:r>
          <a:endParaRPr lang="pl-PL" sz="2000" b="1" i="1" dirty="0">
            <a:solidFill>
              <a:schemeClr val="bg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gm:t>
    </dgm:pt>
    <dgm:pt modelId="{82008CFF-BCF7-44F1-A77B-FC0263B77C53}" type="parTrans" cxnId="{654823F1-2FC9-4A9A-A0D3-48EF1454287C}">
      <dgm:prSet/>
      <dgm:spPr/>
      <dgm:t>
        <a:bodyPr/>
        <a:lstStyle/>
        <a:p>
          <a:endParaRPr lang="pl-PL"/>
        </a:p>
      </dgm:t>
    </dgm:pt>
    <dgm:pt modelId="{0E631AED-9352-4AD4-8E86-4102434BE9B3}" type="sibTrans" cxnId="{654823F1-2FC9-4A9A-A0D3-48EF1454287C}">
      <dgm:prSet/>
      <dgm:spPr/>
      <dgm:t>
        <a:bodyPr/>
        <a:lstStyle/>
        <a:p>
          <a:endParaRPr lang="pl-PL"/>
        </a:p>
      </dgm:t>
    </dgm:pt>
    <dgm:pt modelId="{74427F56-EBE1-4F91-93A5-22054E117911}" type="pres">
      <dgm:prSet presAssocID="{FFE9C1D3-87F0-4E87-85D2-47B2CFAD3552}" presName="linear" presStyleCnt="0">
        <dgm:presLayoutVars>
          <dgm:dir/>
          <dgm:animLvl val="lvl"/>
          <dgm:resizeHandles val="exact"/>
        </dgm:presLayoutVars>
      </dgm:prSet>
      <dgm:spPr/>
    </dgm:pt>
    <dgm:pt modelId="{12BA88B5-D03D-43A0-8AE3-76F4224D3485}" type="pres">
      <dgm:prSet presAssocID="{47A64000-EAD7-4EC0-B048-DC19F552F062}" presName="parentLin" presStyleCnt="0"/>
      <dgm:spPr/>
    </dgm:pt>
    <dgm:pt modelId="{D9D10B3B-E33E-432D-A066-6B55EFDBD304}" type="pres">
      <dgm:prSet presAssocID="{47A64000-EAD7-4EC0-B048-DC19F552F062}" presName="parentLeftMargin" presStyleLbl="node1" presStyleIdx="0" presStyleCnt="2"/>
      <dgm:spPr/>
    </dgm:pt>
    <dgm:pt modelId="{A01C2331-1453-4606-9130-8B271FF89174}" type="pres">
      <dgm:prSet presAssocID="{47A64000-EAD7-4EC0-B048-DC19F552F062}" presName="parentText" presStyleLbl="node1" presStyleIdx="0" presStyleCnt="2" custScaleX="128514">
        <dgm:presLayoutVars>
          <dgm:chMax val="0"/>
          <dgm:bulletEnabled val="1"/>
        </dgm:presLayoutVars>
      </dgm:prSet>
      <dgm:spPr/>
    </dgm:pt>
    <dgm:pt modelId="{7BEBCF2A-08C1-4A3C-8B8E-217A6C07E2D1}" type="pres">
      <dgm:prSet presAssocID="{47A64000-EAD7-4EC0-B048-DC19F552F062}" presName="negativeSpace" presStyleCnt="0"/>
      <dgm:spPr/>
    </dgm:pt>
    <dgm:pt modelId="{6269311E-7417-4D68-B72B-1E38B0CCEA3F}" type="pres">
      <dgm:prSet presAssocID="{47A64000-EAD7-4EC0-B048-DC19F552F062}" presName="childText" presStyleLbl="conFgAcc1" presStyleIdx="0" presStyleCnt="2" custLinFactNeighborX="878" custLinFactNeighborY="18919">
        <dgm:presLayoutVars>
          <dgm:bulletEnabled val="1"/>
        </dgm:presLayoutVars>
      </dgm:prSet>
      <dgm:spPr>
        <a:ln>
          <a:prstDash val="sysDot"/>
        </a:ln>
      </dgm:spPr>
    </dgm:pt>
    <dgm:pt modelId="{A5601B6D-E6F8-406C-BB93-E8C7F01E10DD}" type="pres">
      <dgm:prSet presAssocID="{D8BF87AB-00D3-4FDC-8AEF-910C81C85642}" presName="spaceBetweenRectangles" presStyleCnt="0"/>
      <dgm:spPr/>
    </dgm:pt>
    <dgm:pt modelId="{A85AB733-546B-47E7-8AA5-97702A636972}" type="pres">
      <dgm:prSet presAssocID="{F3689056-D00E-4585-97A2-B277100FAB7E}" presName="parentLin" presStyleCnt="0"/>
      <dgm:spPr/>
    </dgm:pt>
    <dgm:pt modelId="{B1E51507-A4D4-41DE-817B-B9142F1633B3}" type="pres">
      <dgm:prSet presAssocID="{F3689056-D00E-4585-97A2-B277100FAB7E}" presName="parentLeftMargin" presStyleLbl="node1" presStyleIdx="0" presStyleCnt="2"/>
      <dgm:spPr/>
    </dgm:pt>
    <dgm:pt modelId="{3417A489-4476-4944-9000-D29E752675A9}" type="pres">
      <dgm:prSet presAssocID="{F3689056-D00E-4585-97A2-B277100FAB7E}" presName="parentText" presStyleLbl="node1" presStyleIdx="1" presStyleCnt="2" custScaleX="127807" custLinFactNeighborX="0" custLinFactNeighborY="5892">
        <dgm:presLayoutVars>
          <dgm:chMax val="0"/>
          <dgm:bulletEnabled val="1"/>
        </dgm:presLayoutVars>
      </dgm:prSet>
      <dgm:spPr/>
    </dgm:pt>
    <dgm:pt modelId="{59790F0B-3EFF-48F5-B9F3-ECB9166C7F35}" type="pres">
      <dgm:prSet presAssocID="{F3689056-D00E-4585-97A2-B277100FAB7E}" presName="negativeSpace" presStyleCnt="0"/>
      <dgm:spPr/>
    </dgm:pt>
    <dgm:pt modelId="{CD9D31A6-B4BB-4474-9BCF-CEE6332F3DAF}" type="pres">
      <dgm:prSet presAssocID="{F3689056-D00E-4585-97A2-B277100FAB7E}" presName="childText" presStyleLbl="conFgAcc1" presStyleIdx="1" presStyleCnt="2">
        <dgm:presLayoutVars>
          <dgm:bulletEnabled val="1"/>
        </dgm:presLayoutVars>
      </dgm:prSet>
      <dgm:spPr>
        <a:ln>
          <a:prstDash val="sysDot"/>
        </a:ln>
      </dgm:spPr>
    </dgm:pt>
  </dgm:ptLst>
  <dgm:cxnLst>
    <dgm:cxn modelId="{D0394C1D-C1E4-4047-8FA8-293667AA250E}" type="presOf" srcId="{FFE9C1D3-87F0-4E87-85D2-47B2CFAD3552}" destId="{74427F56-EBE1-4F91-93A5-22054E117911}" srcOrd="0" destOrd="0" presId="urn:microsoft.com/office/officeart/2005/8/layout/list1"/>
    <dgm:cxn modelId="{B681B260-9CCD-40CB-8F35-ED02E5B3006F}" srcId="{FFE9C1D3-87F0-4E87-85D2-47B2CFAD3552}" destId="{47A64000-EAD7-4EC0-B048-DC19F552F062}" srcOrd="0" destOrd="0" parTransId="{A6489DA5-764E-47AF-813B-BE36EF941EEB}" sibTransId="{D8BF87AB-00D3-4FDC-8AEF-910C81C85642}"/>
    <dgm:cxn modelId="{F326F998-931F-40E0-8888-B96AF4BEFAA5}" type="presOf" srcId="{F3689056-D00E-4585-97A2-B277100FAB7E}" destId="{3417A489-4476-4944-9000-D29E752675A9}" srcOrd="1" destOrd="0" presId="urn:microsoft.com/office/officeart/2005/8/layout/list1"/>
    <dgm:cxn modelId="{4BC767A2-E782-4568-A0B2-D9100F0A6336}" type="presOf" srcId="{47A64000-EAD7-4EC0-B048-DC19F552F062}" destId="{D9D10B3B-E33E-432D-A066-6B55EFDBD304}" srcOrd="0" destOrd="0" presId="urn:microsoft.com/office/officeart/2005/8/layout/list1"/>
    <dgm:cxn modelId="{5F7A03CC-C090-4A15-A031-BF4E0B671F35}" type="presOf" srcId="{47A64000-EAD7-4EC0-B048-DC19F552F062}" destId="{A01C2331-1453-4606-9130-8B271FF89174}" srcOrd="1" destOrd="0" presId="urn:microsoft.com/office/officeart/2005/8/layout/list1"/>
    <dgm:cxn modelId="{92C8A0D2-62FC-417B-A29B-3739C85997DE}" type="presOf" srcId="{F3689056-D00E-4585-97A2-B277100FAB7E}" destId="{B1E51507-A4D4-41DE-817B-B9142F1633B3}" srcOrd="0" destOrd="0" presId="urn:microsoft.com/office/officeart/2005/8/layout/list1"/>
    <dgm:cxn modelId="{654823F1-2FC9-4A9A-A0D3-48EF1454287C}" srcId="{FFE9C1D3-87F0-4E87-85D2-47B2CFAD3552}" destId="{F3689056-D00E-4585-97A2-B277100FAB7E}" srcOrd="1" destOrd="0" parTransId="{82008CFF-BCF7-44F1-A77B-FC0263B77C53}" sibTransId="{0E631AED-9352-4AD4-8E86-4102434BE9B3}"/>
    <dgm:cxn modelId="{8268B57C-342B-4189-B217-CBAAEE860B2C}" type="presParOf" srcId="{74427F56-EBE1-4F91-93A5-22054E117911}" destId="{12BA88B5-D03D-43A0-8AE3-76F4224D3485}" srcOrd="0" destOrd="0" presId="urn:microsoft.com/office/officeart/2005/8/layout/list1"/>
    <dgm:cxn modelId="{4AB24EB0-CA92-47A9-BD15-7D679CBA461D}" type="presParOf" srcId="{12BA88B5-D03D-43A0-8AE3-76F4224D3485}" destId="{D9D10B3B-E33E-432D-A066-6B55EFDBD304}" srcOrd="0" destOrd="0" presId="urn:microsoft.com/office/officeart/2005/8/layout/list1"/>
    <dgm:cxn modelId="{8B313574-D088-41B1-898E-8187778DE202}" type="presParOf" srcId="{12BA88B5-D03D-43A0-8AE3-76F4224D3485}" destId="{A01C2331-1453-4606-9130-8B271FF89174}" srcOrd="1" destOrd="0" presId="urn:microsoft.com/office/officeart/2005/8/layout/list1"/>
    <dgm:cxn modelId="{28A12C0C-1AD4-4216-B72C-55FB5D2E139F}" type="presParOf" srcId="{74427F56-EBE1-4F91-93A5-22054E117911}" destId="{7BEBCF2A-08C1-4A3C-8B8E-217A6C07E2D1}" srcOrd="1" destOrd="0" presId="urn:microsoft.com/office/officeart/2005/8/layout/list1"/>
    <dgm:cxn modelId="{63884669-FE9E-43F2-A52C-F9EDA9FC9249}" type="presParOf" srcId="{74427F56-EBE1-4F91-93A5-22054E117911}" destId="{6269311E-7417-4D68-B72B-1E38B0CCEA3F}" srcOrd="2" destOrd="0" presId="urn:microsoft.com/office/officeart/2005/8/layout/list1"/>
    <dgm:cxn modelId="{7B72D5A4-5F50-461F-8E51-940536760878}" type="presParOf" srcId="{74427F56-EBE1-4F91-93A5-22054E117911}" destId="{A5601B6D-E6F8-406C-BB93-E8C7F01E10DD}" srcOrd="3" destOrd="0" presId="urn:microsoft.com/office/officeart/2005/8/layout/list1"/>
    <dgm:cxn modelId="{0532102C-31F2-49AC-97CC-C160B4DF7387}" type="presParOf" srcId="{74427F56-EBE1-4F91-93A5-22054E117911}" destId="{A85AB733-546B-47E7-8AA5-97702A636972}" srcOrd="4" destOrd="0" presId="urn:microsoft.com/office/officeart/2005/8/layout/list1"/>
    <dgm:cxn modelId="{CF51B910-DF91-4209-9434-185A3D867BF1}" type="presParOf" srcId="{A85AB733-546B-47E7-8AA5-97702A636972}" destId="{B1E51507-A4D4-41DE-817B-B9142F1633B3}" srcOrd="0" destOrd="0" presId="urn:microsoft.com/office/officeart/2005/8/layout/list1"/>
    <dgm:cxn modelId="{1A4AF702-3146-4365-9F9E-23773303786E}" type="presParOf" srcId="{A85AB733-546B-47E7-8AA5-97702A636972}" destId="{3417A489-4476-4944-9000-D29E752675A9}" srcOrd="1" destOrd="0" presId="urn:microsoft.com/office/officeart/2005/8/layout/list1"/>
    <dgm:cxn modelId="{41DDEE47-BD49-4BEF-A7D2-DECA2B99812C}" type="presParOf" srcId="{74427F56-EBE1-4F91-93A5-22054E117911}" destId="{59790F0B-3EFF-48F5-B9F3-ECB9166C7F35}" srcOrd="5" destOrd="0" presId="urn:microsoft.com/office/officeart/2005/8/layout/list1"/>
    <dgm:cxn modelId="{295C5A3A-766A-4CBF-A8C7-1D53DBB785BE}" type="presParOf" srcId="{74427F56-EBE1-4F91-93A5-22054E117911}" destId="{CD9D31A6-B4BB-4474-9BCF-CEE6332F3DA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FE9C1D3-87F0-4E87-85D2-47B2CFAD355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7A64000-EAD7-4EC0-B048-DC19F552F062}">
      <dgm:prSet phldrT="[Tekst]" custT="1"/>
      <dgm:spPr>
        <a:solidFill>
          <a:srgbClr val="2A858A"/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pl-PL" sz="2000" b="1" dirty="0">
              <a:solidFill>
                <a:schemeClr val="bg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bieżące  - 4 744 000 zł </a:t>
          </a:r>
          <a:endParaRPr lang="pl-PL" sz="2000" b="1" i="1" dirty="0">
            <a:solidFill>
              <a:schemeClr val="bg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gm:t>
    </dgm:pt>
    <dgm:pt modelId="{A6489DA5-764E-47AF-813B-BE36EF941EEB}" type="parTrans" cxnId="{B681B260-9CCD-40CB-8F35-ED02E5B3006F}">
      <dgm:prSet/>
      <dgm:spPr/>
      <dgm:t>
        <a:bodyPr/>
        <a:lstStyle/>
        <a:p>
          <a:endParaRPr lang="pl-PL"/>
        </a:p>
      </dgm:t>
    </dgm:pt>
    <dgm:pt modelId="{D8BF87AB-00D3-4FDC-8AEF-910C81C85642}" type="sibTrans" cxnId="{B681B260-9CCD-40CB-8F35-ED02E5B3006F}">
      <dgm:prSet/>
      <dgm:spPr/>
      <dgm:t>
        <a:bodyPr/>
        <a:lstStyle/>
        <a:p>
          <a:endParaRPr lang="pl-PL"/>
        </a:p>
      </dgm:t>
    </dgm:pt>
    <dgm:pt modelId="{74427F56-EBE1-4F91-93A5-22054E117911}" type="pres">
      <dgm:prSet presAssocID="{FFE9C1D3-87F0-4E87-85D2-47B2CFAD3552}" presName="linear" presStyleCnt="0">
        <dgm:presLayoutVars>
          <dgm:dir/>
          <dgm:animLvl val="lvl"/>
          <dgm:resizeHandles val="exact"/>
        </dgm:presLayoutVars>
      </dgm:prSet>
      <dgm:spPr/>
    </dgm:pt>
    <dgm:pt modelId="{12BA88B5-D03D-43A0-8AE3-76F4224D3485}" type="pres">
      <dgm:prSet presAssocID="{47A64000-EAD7-4EC0-B048-DC19F552F062}" presName="parentLin" presStyleCnt="0"/>
      <dgm:spPr/>
    </dgm:pt>
    <dgm:pt modelId="{D9D10B3B-E33E-432D-A066-6B55EFDBD304}" type="pres">
      <dgm:prSet presAssocID="{47A64000-EAD7-4EC0-B048-DC19F552F062}" presName="parentLeftMargin" presStyleLbl="node1" presStyleIdx="0" presStyleCnt="1"/>
      <dgm:spPr/>
    </dgm:pt>
    <dgm:pt modelId="{A01C2331-1453-4606-9130-8B271FF89174}" type="pres">
      <dgm:prSet presAssocID="{47A64000-EAD7-4EC0-B048-DC19F552F062}" presName="parentText" presStyleLbl="node1" presStyleIdx="0" presStyleCnt="1" custScaleX="128514">
        <dgm:presLayoutVars>
          <dgm:chMax val="0"/>
          <dgm:bulletEnabled val="1"/>
        </dgm:presLayoutVars>
      </dgm:prSet>
      <dgm:spPr/>
    </dgm:pt>
    <dgm:pt modelId="{7BEBCF2A-08C1-4A3C-8B8E-217A6C07E2D1}" type="pres">
      <dgm:prSet presAssocID="{47A64000-EAD7-4EC0-B048-DC19F552F062}" presName="negativeSpace" presStyleCnt="0"/>
      <dgm:spPr/>
    </dgm:pt>
    <dgm:pt modelId="{6269311E-7417-4D68-B72B-1E38B0CCEA3F}" type="pres">
      <dgm:prSet presAssocID="{47A64000-EAD7-4EC0-B048-DC19F552F062}" presName="childText" presStyleLbl="conFgAcc1" presStyleIdx="0" presStyleCnt="1" custLinFactNeighborX="878" custLinFactNeighborY="18919">
        <dgm:presLayoutVars>
          <dgm:bulletEnabled val="1"/>
        </dgm:presLayoutVars>
      </dgm:prSet>
      <dgm:spPr>
        <a:ln>
          <a:prstDash val="sysDot"/>
        </a:ln>
      </dgm:spPr>
    </dgm:pt>
  </dgm:ptLst>
  <dgm:cxnLst>
    <dgm:cxn modelId="{B681B260-9CCD-40CB-8F35-ED02E5B3006F}" srcId="{FFE9C1D3-87F0-4E87-85D2-47B2CFAD3552}" destId="{47A64000-EAD7-4EC0-B048-DC19F552F062}" srcOrd="0" destOrd="0" parTransId="{A6489DA5-764E-47AF-813B-BE36EF941EEB}" sibTransId="{D8BF87AB-00D3-4FDC-8AEF-910C81C85642}"/>
    <dgm:cxn modelId="{D9200B43-6B70-422C-BA23-66E2A16CC271}" type="presOf" srcId="{47A64000-EAD7-4EC0-B048-DC19F552F062}" destId="{D9D10B3B-E33E-432D-A066-6B55EFDBD304}" srcOrd="0" destOrd="0" presId="urn:microsoft.com/office/officeart/2005/8/layout/list1"/>
    <dgm:cxn modelId="{5F8B06BB-4979-4BAF-BFE2-94868BBDC632}" type="presOf" srcId="{47A64000-EAD7-4EC0-B048-DC19F552F062}" destId="{A01C2331-1453-4606-9130-8B271FF89174}" srcOrd="1" destOrd="0" presId="urn:microsoft.com/office/officeart/2005/8/layout/list1"/>
    <dgm:cxn modelId="{16478BFB-0DC7-4D24-B3F0-B1E59C684417}" type="presOf" srcId="{FFE9C1D3-87F0-4E87-85D2-47B2CFAD3552}" destId="{74427F56-EBE1-4F91-93A5-22054E117911}" srcOrd="0" destOrd="0" presId="urn:microsoft.com/office/officeart/2005/8/layout/list1"/>
    <dgm:cxn modelId="{8037449C-A368-4D27-B66A-469C15102F92}" type="presParOf" srcId="{74427F56-EBE1-4F91-93A5-22054E117911}" destId="{12BA88B5-D03D-43A0-8AE3-76F4224D3485}" srcOrd="0" destOrd="0" presId="urn:microsoft.com/office/officeart/2005/8/layout/list1"/>
    <dgm:cxn modelId="{D4D73A1A-9397-4E60-820A-02E88558B8DC}" type="presParOf" srcId="{12BA88B5-D03D-43A0-8AE3-76F4224D3485}" destId="{D9D10B3B-E33E-432D-A066-6B55EFDBD304}" srcOrd="0" destOrd="0" presId="urn:microsoft.com/office/officeart/2005/8/layout/list1"/>
    <dgm:cxn modelId="{27CB10AE-4017-4FD3-A696-B1F350553D90}" type="presParOf" srcId="{12BA88B5-D03D-43A0-8AE3-76F4224D3485}" destId="{A01C2331-1453-4606-9130-8B271FF89174}" srcOrd="1" destOrd="0" presId="urn:microsoft.com/office/officeart/2005/8/layout/list1"/>
    <dgm:cxn modelId="{683B5122-E83E-4430-AEB7-1CF666736D8A}" type="presParOf" srcId="{74427F56-EBE1-4F91-93A5-22054E117911}" destId="{7BEBCF2A-08C1-4A3C-8B8E-217A6C07E2D1}" srcOrd="1" destOrd="0" presId="urn:microsoft.com/office/officeart/2005/8/layout/list1"/>
    <dgm:cxn modelId="{1492146E-6404-441D-8C44-3FCDE90A85BE}" type="presParOf" srcId="{74427F56-EBE1-4F91-93A5-22054E117911}" destId="{6269311E-7417-4D68-B72B-1E38B0CCEA3F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FE9C1D3-87F0-4E87-85D2-47B2CFAD355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6C1FF2F4-4305-49C2-A387-E282CDD2584F}">
      <dgm:prSet phldrT="[Tekst]" custT="1"/>
      <dgm:spPr>
        <a:solidFill>
          <a:srgbClr val="2A858A"/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pl-PL" sz="2000" b="1" dirty="0">
              <a:solidFill>
                <a:schemeClr val="bg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bieżące – 1 776 999 zł </a:t>
          </a:r>
          <a:endParaRPr lang="pl-PL" sz="2000" b="1" i="1" dirty="0">
            <a:solidFill>
              <a:schemeClr val="bg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gm:t>
    </dgm:pt>
    <dgm:pt modelId="{DB05DEB2-B0CD-42E4-94B6-E5C328E4DF98}" type="parTrans" cxnId="{F78FBDAB-F63B-43F6-B2DD-EE3E21EE97FF}">
      <dgm:prSet/>
      <dgm:spPr/>
      <dgm:t>
        <a:bodyPr/>
        <a:lstStyle/>
        <a:p>
          <a:endParaRPr lang="pl-PL"/>
        </a:p>
      </dgm:t>
    </dgm:pt>
    <dgm:pt modelId="{366E680A-BCCD-453D-840E-CA34F982440A}" type="sibTrans" cxnId="{F78FBDAB-F63B-43F6-B2DD-EE3E21EE97FF}">
      <dgm:prSet/>
      <dgm:spPr/>
      <dgm:t>
        <a:bodyPr/>
        <a:lstStyle/>
        <a:p>
          <a:endParaRPr lang="pl-PL"/>
        </a:p>
      </dgm:t>
    </dgm:pt>
    <dgm:pt modelId="{24632B22-43A8-4164-B3A4-1A173BB8CF04}">
      <dgm:prSet phldrT="[Tekst]" custT="1"/>
      <dgm:spPr>
        <a:solidFill>
          <a:srgbClr val="2A858A"/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pl-PL" sz="2000" b="1" dirty="0">
              <a:solidFill>
                <a:schemeClr val="bg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majątkowe  - 1 670 000 zł </a:t>
          </a:r>
          <a:endParaRPr lang="pl-PL" sz="2000" b="1" i="1" dirty="0">
            <a:solidFill>
              <a:schemeClr val="bg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gm:t>
    </dgm:pt>
    <dgm:pt modelId="{2FBFF1AF-994B-4420-A074-2DC61ACB38D0}" type="parTrans" cxnId="{490FD76B-CB17-41F2-A58F-6CAB8D65C4DC}">
      <dgm:prSet/>
      <dgm:spPr/>
      <dgm:t>
        <a:bodyPr/>
        <a:lstStyle/>
        <a:p>
          <a:endParaRPr lang="pl-PL"/>
        </a:p>
      </dgm:t>
    </dgm:pt>
    <dgm:pt modelId="{DAFAB490-233F-4EAC-9F83-4D2590B77FE9}" type="sibTrans" cxnId="{490FD76B-CB17-41F2-A58F-6CAB8D65C4DC}">
      <dgm:prSet/>
      <dgm:spPr/>
      <dgm:t>
        <a:bodyPr/>
        <a:lstStyle/>
        <a:p>
          <a:endParaRPr lang="pl-PL"/>
        </a:p>
      </dgm:t>
    </dgm:pt>
    <dgm:pt modelId="{74427F56-EBE1-4F91-93A5-22054E117911}" type="pres">
      <dgm:prSet presAssocID="{FFE9C1D3-87F0-4E87-85D2-47B2CFAD3552}" presName="linear" presStyleCnt="0">
        <dgm:presLayoutVars>
          <dgm:dir/>
          <dgm:animLvl val="lvl"/>
          <dgm:resizeHandles val="exact"/>
        </dgm:presLayoutVars>
      </dgm:prSet>
      <dgm:spPr/>
    </dgm:pt>
    <dgm:pt modelId="{40D3B4C4-4C5E-4AF4-ADC4-6BA0975A29D4}" type="pres">
      <dgm:prSet presAssocID="{6C1FF2F4-4305-49C2-A387-E282CDD2584F}" presName="parentLin" presStyleCnt="0"/>
      <dgm:spPr/>
    </dgm:pt>
    <dgm:pt modelId="{17BBB920-1CD3-433F-867C-9772F7C2CC16}" type="pres">
      <dgm:prSet presAssocID="{6C1FF2F4-4305-49C2-A387-E282CDD2584F}" presName="parentLeftMargin" presStyleLbl="node1" presStyleIdx="0" presStyleCnt="2" custScaleX="127807" custLinFactNeighborX="0" custLinFactNeighborY="5892"/>
      <dgm:spPr/>
    </dgm:pt>
    <dgm:pt modelId="{9F1209E0-B6CB-4259-9790-7870F6DB0D78}" type="pres">
      <dgm:prSet presAssocID="{6C1FF2F4-4305-49C2-A387-E282CDD2584F}" presName="parentText" presStyleLbl="node1" presStyleIdx="0" presStyleCnt="2" custScaleY="74142" custLinFactNeighborX="-6745" custLinFactNeighborY="10960">
        <dgm:presLayoutVars>
          <dgm:chMax val="0"/>
          <dgm:bulletEnabled val="1"/>
        </dgm:presLayoutVars>
      </dgm:prSet>
      <dgm:spPr/>
    </dgm:pt>
    <dgm:pt modelId="{7400D164-1351-4C9B-8A8E-CDDCD7838886}" type="pres">
      <dgm:prSet presAssocID="{6C1FF2F4-4305-49C2-A387-E282CDD2584F}" presName="negativeSpace" presStyleCnt="0"/>
      <dgm:spPr/>
    </dgm:pt>
    <dgm:pt modelId="{6C92D559-6C22-4C91-B134-DFDBC4262A95}" type="pres">
      <dgm:prSet presAssocID="{6C1FF2F4-4305-49C2-A387-E282CDD2584F}" presName="childText" presStyleLbl="conFgAcc1" presStyleIdx="0" presStyleCnt="2" custLinFactNeighborX="-1348" custLinFactNeighborY="74740">
        <dgm:presLayoutVars>
          <dgm:bulletEnabled val="1"/>
        </dgm:presLayoutVars>
      </dgm:prSet>
      <dgm:spPr/>
    </dgm:pt>
    <dgm:pt modelId="{FAAEFA19-6746-429B-AF0B-21F08A097627}" type="pres">
      <dgm:prSet presAssocID="{366E680A-BCCD-453D-840E-CA34F982440A}" presName="spaceBetweenRectangles" presStyleCnt="0"/>
      <dgm:spPr/>
    </dgm:pt>
    <dgm:pt modelId="{99581BF5-ADF2-46B0-AE6D-79D969C2A782}" type="pres">
      <dgm:prSet presAssocID="{24632B22-43A8-4164-B3A4-1A173BB8CF04}" presName="parentLin" presStyleCnt="0"/>
      <dgm:spPr/>
    </dgm:pt>
    <dgm:pt modelId="{F13079A6-A544-4D4C-A934-2994E97AE833}" type="pres">
      <dgm:prSet presAssocID="{24632B22-43A8-4164-B3A4-1A173BB8CF04}" presName="parentLeftMargin" presStyleLbl="node1" presStyleIdx="0" presStyleCnt="2" custScaleX="128514"/>
      <dgm:spPr/>
    </dgm:pt>
    <dgm:pt modelId="{98D2A6EC-BFDD-4DEE-B76D-CB6E44ED50CF}" type="pres">
      <dgm:prSet presAssocID="{24632B22-43A8-4164-B3A4-1A173BB8CF04}" presName="parentText" presStyleLbl="node1" presStyleIdx="1" presStyleCnt="2" custScaleY="66655" custLinFactNeighborY="-13913">
        <dgm:presLayoutVars>
          <dgm:chMax val="0"/>
          <dgm:bulletEnabled val="1"/>
        </dgm:presLayoutVars>
      </dgm:prSet>
      <dgm:spPr/>
    </dgm:pt>
    <dgm:pt modelId="{23CC832E-2404-4BEC-AFD4-02331CF9ADF7}" type="pres">
      <dgm:prSet presAssocID="{24632B22-43A8-4164-B3A4-1A173BB8CF04}" presName="negativeSpace" presStyleCnt="0"/>
      <dgm:spPr/>
    </dgm:pt>
    <dgm:pt modelId="{14BE79C7-E4D6-4293-A777-8819F254C6D9}" type="pres">
      <dgm:prSet presAssocID="{24632B22-43A8-4164-B3A4-1A173BB8CF04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08AD9D23-5221-4EA0-A5E1-EDADF62ECCAF}" type="presOf" srcId="{6C1FF2F4-4305-49C2-A387-E282CDD2584F}" destId="{9F1209E0-B6CB-4259-9790-7870F6DB0D78}" srcOrd="1" destOrd="0" presId="urn:microsoft.com/office/officeart/2005/8/layout/list1"/>
    <dgm:cxn modelId="{490FD76B-CB17-41F2-A58F-6CAB8D65C4DC}" srcId="{FFE9C1D3-87F0-4E87-85D2-47B2CFAD3552}" destId="{24632B22-43A8-4164-B3A4-1A173BB8CF04}" srcOrd="1" destOrd="0" parTransId="{2FBFF1AF-994B-4420-A074-2DC61ACB38D0}" sibTransId="{DAFAB490-233F-4EAC-9F83-4D2590B77FE9}"/>
    <dgm:cxn modelId="{89973E70-6EF9-4B65-8778-D404C19A9A5A}" type="presOf" srcId="{24632B22-43A8-4164-B3A4-1A173BB8CF04}" destId="{F13079A6-A544-4D4C-A934-2994E97AE833}" srcOrd="0" destOrd="0" presId="urn:microsoft.com/office/officeart/2005/8/layout/list1"/>
    <dgm:cxn modelId="{8F44E672-7F4C-4288-9E6A-FC1FA03495B9}" type="presOf" srcId="{6C1FF2F4-4305-49C2-A387-E282CDD2584F}" destId="{17BBB920-1CD3-433F-867C-9772F7C2CC16}" srcOrd="0" destOrd="0" presId="urn:microsoft.com/office/officeart/2005/8/layout/list1"/>
    <dgm:cxn modelId="{5C00F582-4881-48B2-92D6-C74921B62442}" type="presOf" srcId="{24632B22-43A8-4164-B3A4-1A173BB8CF04}" destId="{98D2A6EC-BFDD-4DEE-B76D-CB6E44ED50CF}" srcOrd="1" destOrd="0" presId="urn:microsoft.com/office/officeart/2005/8/layout/list1"/>
    <dgm:cxn modelId="{F78FBDAB-F63B-43F6-B2DD-EE3E21EE97FF}" srcId="{FFE9C1D3-87F0-4E87-85D2-47B2CFAD3552}" destId="{6C1FF2F4-4305-49C2-A387-E282CDD2584F}" srcOrd="0" destOrd="0" parTransId="{DB05DEB2-B0CD-42E4-94B6-E5C328E4DF98}" sibTransId="{366E680A-BCCD-453D-840E-CA34F982440A}"/>
    <dgm:cxn modelId="{3851B2DA-4292-400F-AAF7-1CEA09F557E4}" type="presOf" srcId="{FFE9C1D3-87F0-4E87-85D2-47B2CFAD3552}" destId="{74427F56-EBE1-4F91-93A5-22054E117911}" srcOrd="0" destOrd="0" presId="urn:microsoft.com/office/officeart/2005/8/layout/list1"/>
    <dgm:cxn modelId="{D9F90F1D-A8CF-4788-9F07-AF2CAD079836}" type="presParOf" srcId="{74427F56-EBE1-4F91-93A5-22054E117911}" destId="{40D3B4C4-4C5E-4AF4-ADC4-6BA0975A29D4}" srcOrd="0" destOrd="0" presId="urn:microsoft.com/office/officeart/2005/8/layout/list1"/>
    <dgm:cxn modelId="{19E018B1-42E7-4436-A22A-4C2D04524699}" type="presParOf" srcId="{40D3B4C4-4C5E-4AF4-ADC4-6BA0975A29D4}" destId="{17BBB920-1CD3-433F-867C-9772F7C2CC16}" srcOrd="0" destOrd="0" presId="urn:microsoft.com/office/officeart/2005/8/layout/list1"/>
    <dgm:cxn modelId="{DFA0E01F-F880-405B-B0BF-F9D382A7D062}" type="presParOf" srcId="{40D3B4C4-4C5E-4AF4-ADC4-6BA0975A29D4}" destId="{9F1209E0-B6CB-4259-9790-7870F6DB0D78}" srcOrd="1" destOrd="0" presId="urn:microsoft.com/office/officeart/2005/8/layout/list1"/>
    <dgm:cxn modelId="{059F6FB0-C802-44B9-89C2-3561D022A667}" type="presParOf" srcId="{74427F56-EBE1-4F91-93A5-22054E117911}" destId="{7400D164-1351-4C9B-8A8E-CDDCD7838886}" srcOrd="1" destOrd="0" presId="urn:microsoft.com/office/officeart/2005/8/layout/list1"/>
    <dgm:cxn modelId="{D955B5AC-20E8-453B-B7C3-8F5531BEC887}" type="presParOf" srcId="{74427F56-EBE1-4F91-93A5-22054E117911}" destId="{6C92D559-6C22-4C91-B134-DFDBC4262A95}" srcOrd="2" destOrd="0" presId="urn:microsoft.com/office/officeart/2005/8/layout/list1"/>
    <dgm:cxn modelId="{30B1060F-FBEB-4559-9F23-2D55AB72047D}" type="presParOf" srcId="{74427F56-EBE1-4F91-93A5-22054E117911}" destId="{FAAEFA19-6746-429B-AF0B-21F08A097627}" srcOrd="3" destOrd="0" presId="urn:microsoft.com/office/officeart/2005/8/layout/list1"/>
    <dgm:cxn modelId="{EDDBA275-73AC-49BE-9619-00F0DB7800C7}" type="presParOf" srcId="{74427F56-EBE1-4F91-93A5-22054E117911}" destId="{99581BF5-ADF2-46B0-AE6D-79D969C2A782}" srcOrd="4" destOrd="0" presId="urn:microsoft.com/office/officeart/2005/8/layout/list1"/>
    <dgm:cxn modelId="{C91931BB-CFF2-4CAD-9AC0-3CC8A2C80314}" type="presParOf" srcId="{99581BF5-ADF2-46B0-AE6D-79D969C2A782}" destId="{F13079A6-A544-4D4C-A934-2994E97AE833}" srcOrd="0" destOrd="0" presId="urn:microsoft.com/office/officeart/2005/8/layout/list1"/>
    <dgm:cxn modelId="{8AA1057E-FD3A-4D84-ABC7-5C869A4AE650}" type="presParOf" srcId="{99581BF5-ADF2-46B0-AE6D-79D969C2A782}" destId="{98D2A6EC-BFDD-4DEE-B76D-CB6E44ED50CF}" srcOrd="1" destOrd="0" presId="urn:microsoft.com/office/officeart/2005/8/layout/list1"/>
    <dgm:cxn modelId="{C1D640FD-4DB9-46C2-9468-B477755302E9}" type="presParOf" srcId="{74427F56-EBE1-4F91-93A5-22054E117911}" destId="{23CC832E-2404-4BEC-AFD4-02331CF9ADF7}" srcOrd="5" destOrd="0" presId="urn:microsoft.com/office/officeart/2005/8/layout/list1"/>
    <dgm:cxn modelId="{A4D49BFE-698C-4EEE-A06D-60B8483E8FFE}" type="presParOf" srcId="{74427F56-EBE1-4F91-93A5-22054E117911}" destId="{14BE79C7-E4D6-4293-A777-8819F254C6D9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FE9C1D3-87F0-4E87-85D2-47B2CFAD355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47A64000-EAD7-4EC0-B048-DC19F552F062}">
      <dgm:prSet phldrT="[Tekst]" custT="1"/>
      <dgm:spPr>
        <a:solidFill>
          <a:srgbClr val="2A858A"/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pl-PL" sz="2000" b="1" dirty="0">
              <a:solidFill>
                <a:schemeClr val="bg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bieżące  - 16 610 135 zł </a:t>
          </a:r>
          <a:endParaRPr lang="pl-PL" sz="2000" b="1" i="1" dirty="0">
            <a:solidFill>
              <a:schemeClr val="bg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gm:t>
    </dgm:pt>
    <dgm:pt modelId="{A6489DA5-764E-47AF-813B-BE36EF941EEB}" type="parTrans" cxnId="{B681B260-9CCD-40CB-8F35-ED02E5B3006F}">
      <dgm:prSet/>
      <dgm:spPr/>
      <dgm:t>
        <a:bodyPr/>
        <a:lstStyle/>
        <a:p>
          <a:endParaRPr lang="pl-PL"/>
        </a:p>
      </dgm:t>
    </dgm:pt>
    <dgm:pt modelId="{D8BF87AB-00D3-4FDC-8AEF-910C81C85642}" type="sibTrans" cxnId="{B681B260-9CCD-40CB-8F35-ED02E5B3006F}">
      <dgm:prSet/>
      <dgm:spPr/>
      <dgm:t>
        <a:bodyPr/>
        <a:lstStyle/>
        <a:p>
          <a:endParaRPr lang="pl-PL"/>
        </a:p>
      </dgm:t>
    </dgm:pt>
    <dgm:pt modelId="{F3689056-D00E-4585-97A2-B277100FAB7E}">
      <dgm:prSet phldrT="[Tekst]" custT="1"/>
      <dgm:spPr>
        <a:solidFill>
          <a:srgbClr val="2A858A"/>
        </a:solidFill>
        <a:ln>
          <a:solidFill>
            <a:schemeClr val="tx1">
              <a:lumMod val="65000"/>
              <a:lumOff val="35000"/>
            </a:schemeClr>
          </a:solidFill>
        </a:ln>
      </dgm:spPr>
      <dgm:t>
        <a:bodyPr/>
        <a:lstStyle/>
        <a:p>
          <a:r>
            <a:rPr lang="pl-PL" sz="2000" b="1" dirty="0">
              <a:solidFill>
                <a:schemeClr val="bg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majątkowe – 3 664 710 zł </a:t>
          </a:r>
          <a:endParaRPr lang="pl-PL" sz="2000" b="1" i="1" dirty="0">
            <a:solidFill>
              <a:schemeClr val="bg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gm:t>
    </dgm:pt>
    <dgm:pt modelId="{82008CFF-BCF7-44F1-A77B-FC0263B77C53}" type="parTrans" cxnId="{654823F1-2FC9-4A9A-A0D3-48EF1454287C}">
      <dgm:prSet/>
      <dgm:spPr/>
      <dgm:t>
        <a:bodyPr/>
        <a:lstStyle/>
        <a:p>
          <a:endParaRPr lang="pl-PL"/>
        </a:p>
      </dgm:t>
    </dgm:pt>
    <dgm:pt modelId="{0E631AED-9352-4AD4-8E86-4102434BE9B3}" type="sibTrans" cxnId="{654823F1-2FC9-4A9A-A0D3-48EF1454287C}">
      <dgm:prSet/>
      <dgm:spPr/>
      <dgm:t>
        <a:bodyPr/>
        <a:lstStyle/>
        <a:p>
          <a:endParaRPr lang="pl-PL"/>
        </a:p>
      </dgm:t>
    </dgm:pt>
    <dgm:pt modelId="{74427F56-EBE1-4F91-93A5-22054E117911}" type="pres">
      <dgm:prSet presAssocID="{FFE9C1D3-87F0-4E87-85D2-47B2CFAD3552}" presName="linear" presStyleCnt="0">
        <dgm:presLayoutVars>
          <dgm:dir/>
          <dgm:animLvl val="lvl"/>
          <dgm:resizeHandles val="exact"/>
        </dgm:presLayoutVars>
      </dgm:prSet>
      <dgm:spPr/>
    </dgm:pt>
    <dgm:pt modelId="{12BA88B5-D03D-43A0-8AE3-76F4224D3485}" type="pres">
      <dgm:prSet presAssocID="{47A64000-EAD7-4EC0-B048-DC19F552F062}" presName="parentLin" presStyleCnt="0"/>
      <dgm:spPr/>
    </dgm:pt>
    <dgm:pt modelId="{D9D10B3B-E33E-432D-A066-6B55EFDBD304}" type="pres">
      <dgm:prSet presAssocID="{47A64000-EAD7-4EC0-B048-DC19F552F062}" presName="parentLeftMargin" presStyleLbl="node1" presStyleIdx="0" presStyleCnt="2"/>
      <dgm:spPr/>
    </dgm:pt>
    <dgm:pt modelId="{A01C2331-1453-4606-9130-8B271FF89174}" type="pres">
      <dgm:prSet presAssocID="{47A64000-EAD7-4EC0-B048-DC19F552F062}" presName="parentText" presStyleLbl="node1" presStyleIdx="0" presStyleCnt="2" custScaleX="128514">
        <dgm:presLayoutVars>
          <dgm:chMax val="0"/>
          <dgm:bulletEnabled val="1"/>
        </dgm:presLayoutVars>
      </dgm:prSet>
      <dgm:spPr/>
    </dgm:pt>
    <dgm:pt modelId="{7BEBCF2A-08C1-4A3C-8B8E-217A6C07E2D1}" type="pres">
      <dgm:prSet presAssocID="{47A64000-EAD7-4EC0-B048-DC19F552F062}" presName="negativeSpace" presStyleCnt="0"/>
      <dgm:spPr/>
    </dgm:pt>
    <dgm:pt modelId="{6269311E-7417-4D68-B72B-1E38B0CCEA3F}" type="pres">
      <dgm:prSet presAssocID="{47A64000-EAD7-4EC0-B048-DC19F552F062}" presName="childText" presStyleLbl="conFgAcc1" presStyleIdx="0" presStyleCnt="2" custLinFactNeighborX="878" custLinFactNeighborY="18919">
        <dgm:presLayoutVars>
          <dgm:bulletEnabled val="1"/>
        </dgm:presLayoutVars>
      </dgm:prSet>
      <dgm:spPr>
        <a:ln>
          <a:prstDash val="sysDot"/>
        </a:ln>
      </dgm:spPr>
    </dgm:pt>
    <dgm:pt modelId="{A5601B6D-E6F8-406C-BB93-E8C7F01E10DD}" type="pres">
      <dgm:prSet presAssocID="{D8BF87AB-00D3-4FDC-8AEF-910C81C85642}" presName="spaceBetweenRectangles" presStyleCnt="0"/>
      <dgm:spPr/>
    </dgm:pt>
    <dgm:pt modelId="{A85AB733-546B-47E7-8AA5-97702A636972}" type="pres">
      <dgm:prSet presAssocID="{F3689056-D00E-4585-97A2-B277100FAB7E}" presName="parentLin" presStyleCnt="0"/>
      <dgm:spPr/>
    </dgm:pt>
    <dgm:pt modelId="{B1E51507-A4D4-41DE-817B-B9142F1633B3}" type="pres">
      <dgm:prSet presAssocID="{F3689056-D00E-4585-97A2-B277100FAB7E}" presName="parentLeftMargin" presStyleLbl="node1" presStyleIdx="0" presStyleCnt="2"/>
      <dgm:spPr/>
    </dgm:pt>
    <dgm:pt modelId="{3417A489-4476-4944-9000-D29E752675A9}" type="pres">
      <dgm:prSet presAssocID="{F3689056-D00E-4585-97A2-B277100FAB7E}" presName="parentText" presStyleLbl="node1" presStyleIdx="1" presStyleCnt="2" custScaleX="127807" custLinFactNeighborX="0" custLinFactNeighborY="5892">
        <dgm:presLayoutVars>
          <dgm:chMax val="0"/>
          <dgm:bulletEnabled val="1"/>
        </dgm:presLayoutVars>
      </dgm:prSet>
      <dgm:spPr/>
    </dgm:pt>
    <dgm:pt modelId="{59790F0B-3EFF-48F5-B9F3-ECB9166C7F35}" type="pres">
      <dgm:prSet presAssocID="{F3689056-D00E-4585-97A2-B277100FAB7E}" presName="negativeSpace" presStyleCnt="0"/>
      <dgm:spPr/>
    </dgm:pt>
    <dgm:pt modelId="{CD9D31A6-B4BB-4474-9BCF-CEE6332F3DAF}" type="pres">
      <dgm:prSet presAssocID="{F3689056-D00E-4585-97A2-B277100FAB7E}" presName="childText" presStyleLbl="conFgAcc1" presStyleIdx="1" presStyleCnt="2">
        <dgm:presLayoutVars>
          <dgm:bulletEnabled val="1"/>
        </dgm:presLayoutVars>
      </dgm:prSet>
      <dgm:spPr>
        <a:ln>
          <a:prstDash val="sysDot"/>
        </a:ln>
      </dgm:spPr>
    </dgm:pt>
  </dgm:ptLst>
  <dgm:cxnLst>
    <dgm:cxn modelId="{59558E06-4237-4CD3-86A3-5DA160DC75E9}" type="presOf" srcId="{F3689056-D00E-4585-97A2-B277100FAB7E}" destId="{B1E51507-A4D4-41DE-817B-B9142F1633B3}" srcOrd="0" destOrd="0" presId="urn:microsoft.com/office/officeart/2005/8/layout/list1"/>
    <dgm:cxn modelId="{A9F03019-4B46-433F-BEE0-3B183073CD2B}" type="presOf" srcId="{47A64000-EAD7-4EC0-B048-DC19F552F062}" destId="{A01C2331-1453-4606-9130-8B271FF89174}" srcOrd="1" destOrd="0" presId="urn:microsoft.com/office/officeart/2005/8/layout/list1"/>
    <dgm:cxn modelId="{B681B260-9CCD-40CB-8F35-ED02E5B3006F}" srcId="{FFE9C1D3-87F0-4E87-85D2-47B2CFAD3552}" destId="{47A64000-EAD7-4EC0-B048-DC19F552F062}" srcOrd="0" destOrd="0" parTransId="{A6489DA5-764E-47AF-813B-BE36EF941EEB}" sibTransId="{D8BF87AB-00D3-4FDC-8AEF-910C81C85642}"/>
    <dgm:cxn modelId="{5900976B-FE17-4324-BB47-93BCD538BFBD}" type="presOf" srcId="{47A64000-EAD7-4EC0-B048-DC19F552F062}" destId="{D9D10B3B-E33E-432D-A066-6B55EFDBD304}" srcOrd="0" destOrd="0" presId="urn:microsoft.com/office/officeart/2005/8/layout/list1"/>
    <dgm:cxn modelId="{6620AED3-2F27-4137-BC3F-6015245EA83B}" type="presOf" srcId="{F3689056-D00E-4585-97A2-B277100FAB7E}" destId="{3417A489-4476-4944-9000-D29E752675A9}" srcOrd="1" destOrd="0" presId="urn:microsoft.com/office/officeart/2005/8/layout/list1"/>
    <dgm:cxn modelId="{632FF0E2-EF31-454D-A9FC-AD6C40903AB3}" type="presOf" srcId="{FFE9C1D3-87F0-4E87-85D2-47B2CFAD3552}" destId="{74427F56-EBE1-4F91-93A5-22054E117911}" srcOrd="0" destOrd="0" presId="urn:microsoft.com/office/officeart/2005/8/layout/list1"/>
    <dgm:cxn modelId="{654823F1-2FC9-4A9A-A0D3-48EF1454287C}" srcId="{FFE9C1D3-87F0-4E87-85D2-47B2CFAD3552}" destId="{F3689056-D00E-4585-97A2-B277100FAB7E}" srcOrd="1" destOrd="0" parTransId="{82008CFF-BCF7-44F1-A77B-FC0263B77C53}" sibTransId="{0E631AED-9352-4AD4-8E86-4102434BE9B3}"/>
    <dgm:cxn modelId="{DBDE6F90-0FD6-421B-9B69-0FE4E6DD4346}" type="presParOf" srcId="{74427F56-EBE1-4F91-93A5-22054E117911}" destId="{12BA88B5-D03D-43A0-8AE3-76F4224D3485}" srcOrd="0" destOrd="0" presId="urn:microsoft.com/office/officeart/2005/8/layout/list1"/>
    <dgm:cxn modelId="{7C45C5FC-EA0B-439B-88C2-5C4B7560F10A}" type="presParOf" srcId="{12BA88B5-D03D-43A0-8AE3-76F4224D3485}" destId="{D9D10B3B-E33E-432D-A066-6B55EFDBD304}" srcOrd="0" destOrd="0" presId="urn:microsoft.com/office/officeart/2005/8/layout/list1"/>
    <dgm:cxn modelId="{3E2212CF-780D-46E3-8B36-FFF900370BCA}" type="presParOf" srcId="{12BA88B5-D03D-43A0-8AE3-76F4224D3485}" destId="{A01C2331-1453-4606-9130-8B271FF89174}" srcOrd="1" destOrd="0" presId="urn:microsoft.com/office/officeart/2005/8/layout/list1"/>
    <dgm:cxn modelId="{37A9E6B4-5C6C-47A6-BDC2-137C7828B9B3}" type="presParOf" srcId="{74427F56-EBE1-4F91-93A5-22054E117911}" destId="{7BEBCF2A-08C1-4A3C-8B8E-217A6C07E2D1}" srcOrd="1" destOrd="0" presId="urn:microsoft.com/office/officeart/2005/8/layout/list1"/>
    <dgm:cxn modelId="{0FDC9344-B5C2-44F0-8C8D-BB210331CDF6}" type="presParOf" srcId="{74427F56-EBE1-4F91-93A5-22054E117911}" destId="{6269311E-7417-4D68-B72B-1E38B0CCEA3F}" srcOrd="2" destOrd="0" presId="urn:microsoft.com/office/officeart/2005/8/layout/list1"/>
    <dgm:cxn modelId="{60C89085-B360-44DF-8ABA-AC6EC7C1A439}" type="presParOf" srcId="{74427F56-EBE1-4F91-93A5-22054E117911}" destId="{A5601B6D-E6F8-406C-BB93-E8C7F01E10DD}" srcOrd="3" destOrd="0" presId="urn:microsoft.com/office/officeart/2005/8/layout/list1"/>
    <dgm:cxn modelId="{BE8A1FFB-31B4-4291-A611-32E296098242}" type="presParOf" srcId="{74427F56-EBE1-4F91-93A5-22054E117911}" destId="{A85AB733-546B-47E7-8AA5-97702A636972}" srcOrd="4" destOrd="0" presId="urn:microsoft.com/office/officeart/2005/8/layout/list1"/>
    <dgm:cxn modelId="{4395BBC6-09F2-4F55-A10F-57C26DC9D21C}" type="presParOf" srcId="{A85AB733-546B-47E7-8AA5-97702A636972}" destId="{B1E51507-A4D4-41DE-817B-B9142F1633B3}" srcOrd="0" destOrd="0" presId="urn:microsoft.com/office/officeart/2005/8/layout/list1"/>
    <dgm:cxn modelId="{93BE6F19-73DA-43B7-B378-FCE514F478BA}" type="presParOf" srcId="{A85AB733-546B-47E7-8AA5-97702A636972}" destId="{3417A489-4476-4944-9000-D29E752675A9}" srcOrd="1" destOrd="0" presId="urn:microsoft.com/office/officeart/2005/8/layout/list1"/>
    <dgm:cxn modelId="{7827407D-A6E1-4A15-B421-C7681DAA3FF7}" type="presParOf" srcId="{74427F56-EBE1-4F91-93A5-22054E117911}" destId="{59790F0B-3EFF-48F5-B9F3-ECB9166C7F35}" srcOrd="5" destOrd="0" presId="urn:microsoft.com/office/officeart/2005/8/layout/list1"/>
    <dgm:cxn modelId="{9C88F9BF-06EB-460F-B98E-E64E7EC1B1B3}" type="presParOf" srcId="{74427F56-EBE1-4F91-93A5-22054E117911}" destId="{CD9D31A6-B4BB-4474-9BCF-CEE6332F3DAF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69311E-7417-4D68-B72B-1E38B0CCEA3F}">
      <dsp:nvSpPr>
        <dsp:cNvPr id="0" name=""/>
        <dsp:cNvSpPr/>
      </dsp:nvSpPr>
      <dsp:spPr>
        <a:xfrm>
          <a:off x="0" y="836403"/>
          <a:ext cx="6031432" cy="163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rgbClr r="0" g="0" b="0"/>
          </a:solidFill>
          <a:prstDash val="sysDot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1C2331-1453-4606-9130-8B271FF89174}">
      <dsp:nvSpPr>
        <dsp:cNvPr id="0" name=""/>
        <dsp:cNvSpPr/>
      </dsp:nvSpPr>
      <dsp:spPr>
        <a:xfrm>
          <a:off x="301571" y="210635"/>
          <a:ext cx="5425864" cy="1723734"/>
        </a:xfrm>
        <a:prstGeom prst="roundRect">
          <a:avLst/>
        </a:prstGeom>
        <a:solidFill>
          <a:srgbClr val="2A858A"/>
        </a:solidFill>
        <a:ln w="15875" cap="rnd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582" tIns="0" rIns="15958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bg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bieżące  - 39 096 468 zł </a:t>
          </a:r>
          <a:endParaRPr lang="pl-PL" sz="2000" b="1" i="1" kern="1200" dirty="0">
            <a:solidFill>
              <a:schemeClr val="bg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sp:txBody>
      <dsp:txXfrm>
        <a:off x="385717" y="294781"/>
        <a:ext cx="5257572" cy="155544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69311E-7417-4D68-B72B-1E38B0CCEA3F}">
      <dsp:nvSpPr>
        <dsp:cNvPr id="0" name=""/>
        <dsp:cNvSpPr/>
      </dsp:nvSpPr>
      <dsp:spPr>
        <a:xfrm>
          <a:off x="0" y="580550"/>
          <a:ext cx="6031432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rgbClr r="0" g="0" b="0"/>
          </a:solidFill>
          <a:prstDash val="sysDot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1C2331-1453-4606-9130-8B271FF89174}">
      <dsp:nvSpPr>
        <dsp:cNvPr id="0" name=""/>
        <dsp:cNvSpPr/>
      </dsp:nvSpPr>
      <dsp:spPr>
        <a:xfrm>
          <a:off x="301571" y="12411"/>
          <a:ext cx="5425864" cy="1062720"/>
        </a:xfrm>
        <a:prstGeom prst="roundRect">
          <a:avLst/>
        </a:prstGeom>
        <a:solidFill>
          <a:srgbClr val="2A858A"/>
        </a:solidFill>
        <a:ln w="15875" cap="rnd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582" tIns="0" rIns="15958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bg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bieżące  - 22 453 150 zł </a:t>
          </a:r>
          <a:endParaRPr lang="pl-PL" sz="2000" b="1" i="1" kern="1200" dirty="0">
            <a:solidFill>
              <a:schemeClr val="bg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sp:txBody>
      <dsp:txXfrm>
        <a:off x="353449" y="64289"/>
        <a:ext cx="5322108" cy="958964"/>
      </dsp:txXfrm>
    </dsp:sp>
    <dsp:sp modelId="{CD9D31A6-B4BB-4474-9BCF-CEE6332F3DAF}">
      <dsp:nvSpPr>
        <dsp:cNvPr id="0" name=""/>
        <dsp:cNvSpPr/>
      </dsp:nvSpPr>
      <dsp:spPr>
        <a:xfrm>
          <a:off x="0" y="2176732"/>
          <a:ext cx="6031432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rgbClr r="0" g="0" b="0"/>
          </a:solidFill>
          <a:prstDash val="sysDot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17A489-4476-4944-9000-D29E752675A9}">
      <dsp:nvSpPr>
        <dsp:cNvPr id="0" name=""/>
        <dsp:cNvSpPr/>
      </dsp:nvSpPr>
      <dsp:spPr>
        <a:xfrm>
          <a:off x="333655" y="1643820"/>
          <a:ext cx="5396014" cy="1062720"/>
        </a:xfrm>
        <a:prstGeom prst="roundRect">
          <a:avLst/>
        </a:prstGeom>
        <a:solidFill>
          <a:srgbClr val="2A858A"/>
        </a:solidFill>
        <a:ln w="15875" cap="rnd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582" tIns="0" rIns="15958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bg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majątkowe –2 200 000 zł </a:t>
          </a:r>
          <a:endParaRPr lang="pl-PL" sz="2000" b="1" i="1" kern="1200" dirty="0">
            <a:solidFill>
              <a:schemeClr val="bg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sp:txBody>
      <dsp:txXfrm>
        <a:off x="385533" y="1695698"/>
        <a:ext cx="5292258" cy="95896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69311E-7417-4D68-B72B-1E38B0CCEA3F}">
      <dsp:nvSpPr>
        <dsp:cNvPr id="0" name=""/>
        <dsp:cNvSpPr/>
      </dsp:nvSpPr>
      <dsp:spPr>
        <a:xfrm>
          <a:off x="0" y="580550"/>
          <a:ext cx="6031432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rgbClr r="0" g="0" b="0"/>
          </a:solidFill>
          <a:prstDash val="sysDot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1C2331-1453-4606-9130-8B271FF89174}">
      <dsp:nvSpPr>
        <dsp:cNvPr id="0" name=""/>
        <dsp:cNvSpPr/>
      </dsp:nvSpPr>
      <dsp:spPr>
        <a:xfrm>
          <a:off x="301571" y="12411"/>
          <a:ext cx="5425864" cy="1062720"/>
        </a:xfrm>
        <a:prstGeom prst="roundRect">
          <a:avLst/>
        </a:prstGeom>
        <a:solidFill>
          <a:srgbClr val="2A858A"/>
        </a:solidFill>
        <a:ln w="15875" cap="rnd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582" tIns="0" rIns="15958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bg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bieżące  - 5 060 966 zł </a:t>
          </a:r>
          <a:endParaRPr lang="pl-PL" sz="2000" b="1" i="1" kern="1200" dirty="0">
            <a:solidFill>
              <a:schemeClr val="bg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sp:txBody>
      <dsp:txXfrm>
        <a:off x="353449" y="64289"/>
        <a:ext cx="5322108" cy="958964"/>
      </dsp:txXfrm>
    </dsp:sp>
    <dsp:sp modelId="{CD9D31A6-B4BB-4474-9BCF-CEE6332F3DAF}">
      <dsp:nvSpPr>
        <dsp:cNvPr id="0" name=""/>
        <dsp:cNvSpPr/>
      </dsp:nvSpPr>
      <dsp:spPr>
        <a:xfrm>
          <a:off x="0" y="2176732"/>
          <a:ext cx="6031432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rgbClr r="0" g="0" b="0"/>
          </a:solidFill>
          <a:prstDash val="sysDot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17A489-4476-4944-9000-D29E752675A9}">
      <dsp:nvSpPr>
        <dsp:cNvPr id="0" name=""/>
        <dsp:cNvSpPr/>
      </dsp:nvSpPr>
      <dsp:spPr>
        <a:xfrm>
          <a:off x="301571" y="1707987"/>
          <a:ext cx="5396014" cy="1062720"/>
        </a:xfrm>
        <a:prstGeom prst="roundRect">
          <a:avLst/>
        </a:prstGeom>
        <a:solidFill>
          <a:srgbClr val="2A858A"/>
        </a:solidFill>
        <a:ln w="15875" cap="rnd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582" tIns="0" rIns="15958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bg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majątkowe – 15 459 515 zł </a:t>
          </a:r>
          <a:endParaRPr lang="pl-PL" sz="2000" b="1" i="1" kern="1200" dirty="0">
            <a:solidFill>
              <a:schemeClr val="bg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sp:txBody>
      <dsp:txXfrm>
        <a:off x="353449" y="1759865"/>
        <a:ext cx="5292258" cy="9589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69311E-7417-4D68-B72B-1E38B0CCEA3F}">
      <dsp:nvSpPr>
        <dsp:cNvPr id="0" name=""/>
        <dsp:cNvSpPr/>
      </dsp:nvSpPr>
      <dsp:spPr>
        <a:xfrm>
          <a:off x="0" y="1390380"/>
          <a:ext cx="6031432" cy="163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rgbClr r="0" g="0" b="0"/>
          </a:solidFill>
          <a:prstDash val="sysDot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1C2331-1453-4606-9130-8B271FF89174}">
      <dsp:nvSpPr>
        <dsp:cNvPr id="0" name=""/>
        <dsp:cNvSpPr/>
      </dsp:nvSpPr>
      <dsp:spPr>
        <a:xfrm>
          <a:off x="301571" y="249471"/>
          <a:ext cx="5425864" cy="1918800"/>
        </a:xfrm>
        <a:prstGeom prst="roundRect">
          <a:avLst/>
        </a:prstGeom>
        <a:solidFill>
          <a:srgbClr val="2A858A"/>
        </a:solidFill>
        <a:ln w="15875" cap="rnd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582" tIns="0" rIns="15958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bg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bieżące  - 4 744 000 zł </a:t>
          </a:r>
          <a:endParaRPr lang="pl-PL" sz="2000" b="1" i="1" kern="1200" dirty="0">
            <a:solidFill>
              <a:schemeClr val="bg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sp:txBody>
      <dsp:txXfrm>
        <a:off x="395239" y="343139"/>
        <a:ext cx="5238528" cy="173146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C92D559-6C22-4C91-B134-DFDBC4262A95}">
      <dsp:nvSpPr>
        <dsp:cNvPr id="0" name=""/>
        <dsp:cNvSpPr/>
      </dsp:nvSpPr>
      <dsp:spPr>
        <a:xfrm>
          <a:off x="0" y="458802"/>
          <a:ext cx="6031432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1209E0-B6CB-4259-9790-7870F6DB0D78}">
      <dsp:nvSpPr>
        <dsp:cNvPr id="0" name=""/>
        <dsp:cNvSpPr/>
      </dsp:nvSpPr>
      <dsp:spPr>
        <a:xfrm>
          <a:off x="365088" y="133783"/>
          <a:ext cx="4222002" cy="897355"/>
        </a:xfrm>
        <a:prstGeom prst="roundRect">
          <a:avLst/>
        </a:prstGeom>
        <a:solidFill>
          <a:srgbClr val="2A858A"/>
        </a:solidFill>
        <a:ln w="15875" cap="rnd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582" tIns="0" rIns="15958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bg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bieżące – 1 776 999 zł </a:t>
          </a:r>
          <a:endParaRPr lang="pl-PL" sz="2000" b="1" i="1" kern="1200" dirty="0">
            <a:solidFill>
              <a:schemeClr val="bg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sp:txBody>
      <dsp:txXfrm>
        <a:off x="408893" y="177588"/>
        <a:ext cx="4134392" cy="809745"/>
      </dsp:txXfrm>
    </dsp:sp>
    <dsp:sp modelId="{14BE79C7-E4D6-4293-A777-8819F254C6D9}">
      <dsp:nvSpPr>
        <dsp:cNvPr id="0" name=""/>
        <dsp:cNvSpPr/>
      </dsp:nvSpPr>
      <dsp:spPr>
        <a:xfrm>
          <a:off x="0" y="1749507"/>
          <a:ext cx="6031432" cy="103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D2A6EC-BFDD-4DEE-B76D-CB6E44ED50CF}">
      <dsp:nvSpPr>
        <dsp:cNvPr id="0" name=""/>
        <dsp:cNvSpPr/>
      </dsp:nvSpPr>
      <dsp:spPr>
        <a:xfrm>
          <a:off x="387561" y="1379536"/>
          <a:ext cx="4222002" cy="806738"/>
        </a:xfrm>
        <a:prstGeom prst="roundRect">
          <a:avLst/>
        </a:prstGeom>
        <a:solidFill>
          <a:srgbClr val="2A858A"/>
        </a:solidFill>
        <a:ln w="15875" cap="rnd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582" tIns="0" rIns="15958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bg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majątkowe  - 1 670 000 zł </a:t>
          </a:r>
          <a:endParaRPr lang="pl-PL" sz="2000" b="1" i="1" kern="1200" dirty="0">
            <a:solidFill>
              <a:schemeClr val="bg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sp:txBody>
      <dsp:txXfrm>
        <a:off x="426943" y="1418918"/>
        <a:ext cx="4143238" cy="72797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69311E-7417-4D68-B72B-1E38B0CCEA3F}">
      <dsp:nvSpPr>
        <dsp:cNvPr id="0" name=""/>
        <dsp:cNvSpPr/>
      </dsp:nvSpPr>
      <dsp:spPr>
        <a:xfrm>
          <a:off x="0" y="580550"/>
          <a:ext cx="6031432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rgbClr r="0" g="0" b="0"/>
          </a:solidFill>
          <a:prstDash val="sysDot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1C2331-1453-4606-9130-8B271FF89174}">
      <dsp:nvSpPr>
        <dsp:cNvPr id="0" name=""/>
        <dsp:cNvSpPr/>
      </dsp:nvSpPr>
      <dsp:spPr>
        <a:xfrm>
          <a:off x="301571" y="12411"/>
          <a:ext cx="5425864" cy="1062720"/>
        </a:xfrm>
        <a:prstGeom prst="roundRect">
          <a:avLst/>
        </a:prstGeom>
        <a:solidFill>
          <a:srgbClr val="2A858A"/>
        </a:solidFill>
        <a:ln w="15875" cap="rnd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582" tIns="0" rIns="15958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bg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bieżące  - 16 610 135 zł </a:t>
          </a:r>
          <a:endParaRPr lang="pl-PL" sz="2000" b="1" i="1" kern="1200" dirty="0">
            <a:solidFill>
              <a:schemeClr val="bg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sp:txBody>
      <dsp:txXfrm>
        <a:off x="353449" y="64289"/>
        <a:ext cx="5322108" cy="958964"/>
      </dsp:txXfrm>
    </dsp:sp>
    <dsp:sp modelId="{CD9D31A6-B4BB-4474-9BCF-CEE6332F3DAF}">
      <dsp:nvSpPr>
        <dsp:cNvPr id="0" name=""/>
        <dsp:cNvSpPr/>
      </dsp:nvSpPr>
      <dsp:spPr>
        <a:xfrm>
          <a:off x="0" y="2176732"/>
          <a:ext cx="6031432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rgbClr r="0" g="0" b="0"/>
          </a:solidFill>
          <a:prstDash val="sysDot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17A489-4476-4944-9000-D29E752675A9}">
      <dsp:nvSpPr>
        <dsp:cNvPr id="0" name=""/>
        <dsp:cNvSpPr/>
      </dsp:nvSpPr>
      <dsp:spPr>
        <a:xfrm>
          <a:off x="301571" y="1707987"/>
          <a:ext cx="5396014" cy="1062720"/>
        </a:xfrm>
        <a:prstGeom prst="roundRect">
          <a:avLst/>
        </a:prstGeom>
        <a:solidFill>
          <a:srgbClr val="2A858A"/>
        </a:solidFill>
        <a:ln w="15875" cap="rnd" cmpd="sng" algn="ctr">
          <a:solidFill>
            <a:schemeClr val="tx1">
              <a:lumMod val="65000"/>
              <a:lumOff val="3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9582" tIns="0" rIns="159582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000" b="1" kern="1200" dirty="0">
              <a:solidFill>
                <a:schemeClr val="bg1"/>
              </a:solidFill>
              <a:latin typeface="Garamond" panose="02020404030301010803" pitchFamily="18" charset="0"/>
              <a:ea typeface="Batang" panose="02030600000101010101" pitchFamily="18" charset="-127"/>
            </a:rPr>
            <a:t>Wydatki majątkowe – 3 664 710 zł </a:t>
          </a:r>
          <a:endParaRPr lang="pl-PL" sz="2000" b="1" i="1" kern="1200" dirty="0">
            <a:solidFill>
              <a:schemeClr val="bg1"/>
            </a:solidFill>
            <a:latin typeface="Garamond" panose="02020404030301010803" pitchFamily="18" charset="0"/>
            <a:ea typeface="Batang" panose="02030600000101010101" pitchFamily="18" charset="-127"/>
          </a:endParaRPr>
        </a:p>
      </dsp:txBody>
      <dsp:txXfrm>
        <a:off x="353449" y="1759865"/>
        <a:ext cx="5292258" cy="9589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5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91099-7EBE-4D12-B880-CCA6B38B92A6}" type="datetimeFigureOut">
              <a:rPr lang="pl-PL" smtClean="0"/>
              <a:pPr/>
              <a:t>17.12.2021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2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5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A36C10-A9D4-4995-9BAF-95FBD77A724B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092182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CF4299-1721-48C6-878D-74296BE00D21}" type="datetimeFigureOut">
              <a:rPr lang="pl-PL" smtClean="0"/>
              <a:pPr/>
              <a:t>17.12.2021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3502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2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50445" y="9428585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AEF9EC-8318-4FF6-847E-A85BBD2B7E49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831956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AEF9EC-8318-4FF6-847E-A85BBD2B7E49}" type="slidenum">
              <a:rPr lang="pl-PL" smtClean="0"/>
              <a:pPr/>
              <a:t>1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737675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AEF9EC-8318-4FF6-847E-A85BBD2B7E49}" type="slidenum">
              <a:rPr lang="pl-PL" smtClean="0"/>
              <a:pPr/>
              <a:t>8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225519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AEF9EC-8318-4FF6-847E-A85BBD2B7E49}" type="slidenum">
              <a:rPr lang="pl-PL" smtClean="0"/>
              <a:pPr/>
              <a:t>12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740357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AEF9EC-8318-4FF6-847E-A85BBD2B7E49}" type="slidenum">
              <a:rPr lang="pl-PL" smtClean="0"/>
              <a:pPr/>
              <a:t>13</a:t>
            </a:fld>
            <a:endParaRPr lang="pl-PL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AEF9EC-8318-4FF6-847E-A85BBD2B7E49}" type="slidenum">
              <a:rPr lang="pl-PL" smtClean="0"/>
              <a:pPr/>
              <a:t>14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964540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AEF9EC-8318-4FF6-847E-A85BBD2B7E49}" type="slidenum">
              <a:rPr lang="pl-PL" smtClean="0"/>
              <a:pPr/>
              <a:t>21</a:t>
            </a:fld>
            <a:endParaRPr lang="pl-PL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348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86EA-95E3-4DA0-97E2-7D1BBAC51A0F}" type="datetime1">
              <a:rPr lang="pl-PL" smtClean="0"/>
              <a:pPr/>
              <a:t>17.12.2021</a:t>
            </a:fld>
            <a:endParaRPr lang="pl-P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3492640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86EA-95E3-4DA0-97E2-7D1BBAC51A0F}" type="datetime1">
              <a:rPr lang="pl-PL" smtClean="0"/>
              <a:pPr/>
              <a:t>17.12.2021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0863739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86EA-95E3-4DA0-97E2-7D1BBAC51A0F}" type="datetime1">
              <a:rPr lang="pl-PL" smtClean="0"/>
              <a:pPr/>
              <a:t>17.12.2021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89651190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86EA-95E3-4DA0-97E2-7D1BBAC51A0F}" type="datetime1">
              <a:rPr lang="pl-PL" smtClean="0"/>
              <a:pPr/>
              <a:t>17.12.2021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18832066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86EA-95E3-4DA0-97E2-7D1BBAC51A0F}" type="datetime1">
              <a:rPr lang="pl-PL" smtClean="0"/>
              <a:pPr/>
              <a:t>17.12.2021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910444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4E86EA-95E3-4DA0-97E2-7D1BBAC51A0F}" type="datetime1">
              <a:rPr lang="pl-PL" smtClean="0"/>
              <a:pPr/>
              <a:t>17.12.2021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40904539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80562-E361-4901-81A9-DC99371C70DE}" type="datetime1">
              <a:rPr lang="pl-PL" smtClean="0"/>
              <a:pPr/>
              <a:t>17.12.2021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20357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E088F-5C71-4C3B-A46F-E5E332BBC3D1}" type="datetime1">
              <a:rPr lang="pl-PL" smtClean="0"/>
              <a:pPr/>
              <a:t>17.12.2021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1476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79E80-105D-4CD8-AF07-4CEB9B9063CC}" type="datetime1">
              <a:rPr lang="pl-PL" smtClean="0"/>
              <a:pPr/>
              <a:t>17.12.2021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E31375A4-56A4-47D6-9801-1991572033F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76457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F2C64-0D63-44AF-997A-1B1FE1A96E19}" type="datetime1">
              <a:rPr lang="pl-PL" smtClean="0"/>
              <a:pPr/>
              <a:t>17.12.2021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22646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EA110-C81D-4C5F-84B3-B5F5E7416EB9}" type="datetime1">
              <a:rPr lang="pl-PL" smtClean="0"/>
              <a:pPr/>
              <a:t>17.12.2021</a:t>
            </a:fld>
            <a:endParaRPr lang="pl-P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2578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EC5ED-4C80-4726-926C-338D85485045}" type="datetime1">
              <a:rPr lang="pl-PL" smtClean="0"/>
              <a:pPr/>
              <a:t>17.12.2021</a:t>
            </a:fld>
            <a:endParaRPr lang="pl-PL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96473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47976-C764-44D0-930D-1AC5846C8450}" type="datetime1">
              <a:rPr lang="pl-PL" smtClean="0"/>
              <a:pPr/>
              <a:t>17.12.2021</a:t>
            </a:fld>
            <a:endParaRPr lang="pl-PL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44540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A5702-ECF8-4274-B6BF-9D5EEBC26FE5}" type="datetime1">
              <a:rPr lang="pl-PL" smtClean="0"/>
              <a:pPr/>
              <a:t>17.12.2021</a:t>
            </a:fld>
            <a:endParaRPr lang="pl-PL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68865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566C6A-A83C-4E27-990F-89F11F779CE0}" type="datetime1">
              <a:rPr lang="pl-PL" smtClean="0"/>
              <a:pPr/>
              <a:t>17.12.2021</a:t>
            </a:fld>
            <a:endParaRPr lang="pl-P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8" name="Prostokąt 7"/>
          <p:cNvSpPr/>
          <p:nvPr userDrawn="1"/>
        </p:nvSpPr>
        <p:spPr bwMode="hidden">
          <a:xfrm>
            <a:off x="0" y="0"/>
            <a:ext cx="7315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40104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12/17/2021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374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1">
                <a:lumMod val="65000"/>
                <a:lumOff val="3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14E86EA-95E3-4DA0-97E2-7D1BBAC51A0F}" type="datetime1">
              <a:rPr lang="pl-PL" smtClean="0"/>
              <a:pPr/>
              <a:t>17.12.2021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31375A4-56A4-47D6-9801-1991572033F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60763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2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3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4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5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6.jpe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7.jpe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az 5">
            <a:extLst>
              <a:ext uri="{FF2B5EF4-FFF2-40B4-BE49-F238E27FC236}">
                <a16:creationId xmlns:a16="http://schemas.microsoft.com/office/drawing/2014/main" id="{51C75CEA-9E51-4DEB-9588-526C681072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18" y="1230965"/>
            <a:ext cx="11683363" cy="5525036"/>
          </a:xfrm>
          <a:prstGeom prst="rect">
            <a:avLst/>
          </a:prstGeom>
        </p:spPr>
      </p:pic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679509" y="522514"/>
            <a:ext cx="10715563" cy="3959129"/>
          </a:xfrm>
        </p:spPr>
        <p:txBody>
          <a:bodyPr>
            <a:noAutofit/>
          </a:bodyPr>
          <a:lstStyle/>
          <a:p>
            <a:pPr algn="ctr"/>
            <a:endParaRPr lang="pl-PL" sz="6600" b="1" dirty="0">
              <a:ln w="12700">
                <a:solidFill>
                  <a:schemeClr val="tx2">
                    <a:lumMod val="75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outerShdw dist="38100" dir="2640000" algn="bl" rotWithShape="0">
                  <a:schemeClr val="tx2">
                    <a:lumMod val="75000"/>
                  </a:schemeClr>
                </a:outerShdw>
              </a:effectLst>
              <a:latin typeface="Garamond" panose="02020404030301010803" pitchFamily="18" charset="0"/>
              <a:ea typeface="Batang" panose="02030600000101010101" pitchFamily="18" charset="-127"/>
            </a:endParaRPr>
          </a:p>
          <a:p>
            <a:pPr algn="ctr"/>
            <a:r>
              <a:rPr lang="pl-PL" sz="6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BUDŻET </a:t>
            </a:r>
          </a:p>
          <a:p>
            <a:pPr algn="ctr"/>
            <a:br>
              <a:rPr lang="pl-PL" sz="6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</a:br>
            <a:r>
              <a:rPr lang="pl-PL" sz="6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POWIATU LĘBORSKIEGO NA ROK 2022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7EB0E18A-7237-4720-8951-9A487CF579F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318" y="189740"/>
            <a:ext cx="2714625" cy="3602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878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151002" y="619041"/>
            <a:ext cx="11937534" cy="882032"/>
          </a:xfrm>
        </p:spPr>
        <p:txBody>
          <a:bodyPr>
            <a:noAutofit/>
          </a:bodyPr>
          <a:lstStyle/>
          <a:p>
            <a:pPr algn="ctr"/>
            <a:r>
              <a:rPr lang="pl-PL" sz="3600" b="1" u="sng" dirty="0">
                <a:solidFill>
                  <a:srgbClr val="002060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PLAN WYDATKÓW BUDŻETOWYCH – 112 735 943</a:t>
            </a:r>
          </a:p>
          <a:p>
            <a:pPr algn="ctr"/>
            <a:r>
              <a:rPr lang="pl-PL" sz="1600" b="1" dirty="0">
                <a:solidFill>
                  <a:srgbClr val="002060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                                                                                                                                                                                              </a:t>
            </a:r>
            <a:r>
              <a:rPr lang="pl-PL" sz="1600" b="1" u="sng" dirty="0">
                <a:solidFill>
                  <a:srgbClr val="002060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dane w zł</a:t>
            </a:r>
          </a:p>
        </p:txBody>
      </p:sp>
      <p:graphicFrame>
        <p:nvGraphicFramePr>
          <p:cNvPr id="2" name="Obi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2655602"/>
              </p:ext>
            </p:extLst>
          </p:nvPr>
        </p:nvGraphicFramePr>
        <p:xfrm>
          <a:off x="763398" y="619041"/>
          <a:ext cx="11277599" cy="62389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32047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839790" y="128359"/>
            <a:ext cx="10543921" cy="882032"/>
          </a:xfrm>
        </p:spPr>
        <p:txBody>
          <a:bodyPr>
            <a:noAutofit/>
          </a:bodyPr>
          <a:lstStyle/>
          <a:p>
            <a:pPr algn="ctr"/>
            <a:r>
              <a:rPr lang="pl-PL" sz="4400" b="1" dirty="0">
                <a:solidFill>
                  <a:srgbClr val="002060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WYDATKI – udział procentowy poszczególnych kierunków wydatkowania</a:t>
            </a:r>
            <a:endParaRPr lang="pl-PL" sz="4400" dirty="0">
              <a:solidFill>
                <a:srgbClr val="002060"/>
              </a:solidFill>
              <a:latin typeface="Garamond" panose="02020404030301010803" pitchFamily="18" charset="0"/>
              <a:ea typeface="Batang" panose="02030600000101010101" pitchFamily="18" charset="-127"/>
            </a:endParaRPr>
          </a:p>
        </p:txBody>
      </p:sp>
      <p:graphicFrame>
        <p:nvGraphicFramePr>
          <p:cNvPr id="4" name="Wykres 3"/>
          <p:cNvGraphicFramePr/>
          <p:nvPr>
            <p:extLst>
              <p:ext uri="{D42A27DB-BD31-4B8C-83A1-F6EECF244321}">
                <p14:modId xmlns:p14="http://schemas.microsoft.com/office/powerpoint/2010/main" val="3037645784"/>
              </p:ext>
            </p:extLst>
          </p:nvPr>
        </p:nvGraphicFramePr>
        <p:xfrm>
          <a:off x="1905000" y="1493240"/>
          <a:ext cx="8257420" cy="5482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19791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4294967295"/>
          </p:nvPr>
        </p:nvSpPr>
        <p:spPr>
          <a:xfrm>
            <a:off x="549898" y="416561"/>
            <a:ext cx="11642101" cy="88391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l-PL" sz="3200" b="1" u="sng" dirty="0">
                <a:solidFill>
                  <a:srgbClr val="002060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Dynamika planu wydatków w latach 2021-2022</a:t>
            </a:r>
          </a:p>
          <a:p>
            <a:pPr marL="0" indent="0" algn="ctr">
              <a:buNone/>
            </a:pPr>
            <a:r>
              <a:rPr lang="pl-PL" sz="1600" b="1" dirty="0">
                <a:solidFill>
                  <a:srgbClr val="002060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                                                                                                                                   </a:t>
            </a:r>
            <a:r>
              <a:rPr lang="pl-PL" sz="1600" b="1" u="sng" dirty="0">
                <a:solidFill>
                  <a:srgbClr val="002060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 dane w tys. zł</a:t>
            </a:r>
          </a:p>
        </p:txBody>
      </p:sp>
      <p:graphicFrame>
        <p:nvGraphicFramePr>
          <p:cNvPr id="2" name="Obi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1209585"/>
              </p:ext>
            </p:extLst>
          </p:nvPr>
        </p:nvGraphicFramePr>
        <p:xfrm>
          <a:off x="999061" y="982494"/>
          <a:ext cx="10643041" cy="59858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76166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4294967295"/>
          </p:nvPr>
        </p:nvSpPr>
        <p:spPr>
          <a:xfrm>
            <a:off x="549898" y="416561"/>
            <a:ext cx="11642101" cy="9144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l-PL" sz="3200" b="1" u="sng" dirty="0">
                <a:solidFill>
                  <a:srgbClr val="000066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Dynamika planu wydatków majątkowych w latach 2020-2022</a:t>
            </a:r>
          </a:p>
          <a:p>
            <a:pPr marL="0" indent="0" algn="ctr">
              <a:buNone/>
            </a:pPr>
            <a:r>
              <a:rPr lang="pl-PL" sz="1600" b="1" dirty="0">
                <a:solidFill>
                  <a:srgbClr val="000066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                                                                                                                                                                                     </a:t>
            </a:r>
            <a:r>
              <a:rPr lang="pl-PL" sz="1600" b="1" u="sng" dirty="0">
                <a:solidFill>
                  <a:srgbClr val="000066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 dane w zł</a:t>
            </a:r>
          </a:p>
        </p:txBody>
      </p:sp>
      <p:graphicFrame>
        <p:nvGraphicFramePr>
          <p:cNvPr id="2" name="Obi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485504"/>
              </p:ext>
            </p:extLst>
          </p:nvPr>
        </p:nvGraphicFramePr>
        <p:xfrm>
          <a:off x="921239" y="873761"/>
          <a:ext cx="10643041" cy="59842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11438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4294967295"/>
          </p:nvPr>
        </p:nvSpPr>
        <p:spPr>
          <a:xfrm>
            <a:off x="549898" y="416561"/>
            <a:ext cx="11642101" cy="9144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l-PL" sz="3200" b="1" u="sng" dirty="0">
                <a:solidFill>
                  <a:srgbClr val="000066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Dynamika planu dochodów i wydatków w latach 2020-2022</a:t>
            </a:r>
          </a:p>
          <a:p>
            <a:pPr marL="0" indent="0" algn="ctr">
              <a:buNone/>
            </a:pPr>
            <a:r>
              <a:rPr lang="pl-PL" sz="1600" b="1" dirty="0">
                <a:solidFill>
                  <a:srgbClr val="000066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                                                                                                                                                                                     </a:t>
            </a:r>
            <a:r>
              <a:rPr lang="pl-PL" sz="1600" b="1" u="sng" dirty="0">
                <a:solidFill>
                  <a:srgbClr val="000066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 dane w zł</a:t>
            </a:r>
          </a:p>
        </p:txBody>
      </p:sp>
      <p:graphicFrame>
        <p:nvGraphicFramePr>
          <p:cNvPr id="2" name="Obiekt 4"/>
          <p:cNvGraphicFramePr>
            <a:graphicFrameLocks noChangeAspect="1"/>
          </p:cNvGraphicFramePr>
          <p:nvPr/>
        </p:nvGraphicFramePr>
        <p:xfrm>
          <a:off x="999061" y="612395"/>
          <a:ext cx="10643041" cy="64887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14881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2242302" y="912442"/>
            <a:ext cx="4731241" cy="882032"/>
          </a:xfrm>
        </p:spPr>
        <p:txBody>
          <a:bodyPr>
            <a:noAutofit/>
          </a:bodyPr>
          <a:lstStyle/>
          <a:p>
            <a:pPr algn="ctr"/>
            <a:r>
              <a:rPr lang="pl-PL" sz="6600" b="1" u="sng" dirty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rgbClr val="15EF78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EDUKACJA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850376349"/>
              </p:ext>
            </p:extLst>
          </p:nvPr>
        </p:nvGraphicFramePr>
        <p:xfrm>
          <a:off x="659874" y="2864131"/>
          <a:ext cx="6031432" cy="28236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Obraz 2">
            <a:extLst>
              <a:ext uri="{FF2B5EF4-FFF2-40B4-BE49-F238E27FC236}">
                <a16:creationId xmlns:a16="http://schemas.microsoft.com/office/drawing/2014/main" id="{75791A66-4196-4D0C-8471-10B1FA88AB8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2100" y="381001"/>
            <a:ext cx="3835400" cy="3251200"/>
          </a:xfrm>
          <a:prstGeom prst="rect">
            <a:avLst/>
          </a:prstGeom>
          <a:solidFill>
            <a:srgbClr val="2A858A"/>
          </a:solidFill>
          <a:ln>
            <a:solidFill>
              <a:srgbClr val="2A858A"/>
            </a:solidFill>
          </a:ln>
        </p:spPr>
      </p:pic>
    </p:spTree>
    <p:extLst>
      <p:ext uri="{BB962C8B-B14F-4D97-AF65-F5344CB8AC3E}">
        <p14:creationId xmlns:p14="http://schemas.microsoft.com/office/powerpoint/2010/main" val="1150764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659874" y="627216"/>
            <a:ext cx="6730262" cy="882032"/>
          </a:xfrm>
        </p:spPr>
        <p:txBody>
          <a:bodyPr>
            <a:noAutofit/>
          </a:bodyPr>
          <a:lstStyle/>
          <a:p>
            <a:pPr algn="ctr"/>
            <a:r>
              <a:rPr lang="pl-PL" sz="4400" b="1" u="sng" dirty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rgbClr val="15EF78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RODZINA, POLITYKA </a:t>
            </a:r>
            <a:br>
              <a:rPr lang="pl-PL" sz="4400" b="1" u="sng" dirty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rgbClr val="15EF78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Garamond" panose="02020404030301010803" pitchFamily="18" charset="0"/>
                <a:ea typeface="Batang" panose="02030600000101010101" pitchFamily="18" charset="-127"/>
              </a:rPr>
            </a:br>
            <a:r>
              <a:rPr lang="pl-PL" sz="4400" b="1" u="sng" dirty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rgbClr val="15EF78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I POMOC SPOŁECZNA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908098689"/>
              </p:ext>
            </p:extLst>
          </p:nvPr>
        </p:nvGraphicFramePr>
        <p:xfrm>
          <a:off x="659874" y="2864131"/>
          <a:ext cx="6031432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az 3">
            <a:extLst>
              <a:ext uri="{FF2B5EF4-FFF2-40B4-BE49-F238E27FC236}">
                <a16:creationId xmlns:a16="http://schemas.microsoft.com/office/drawing/2014/main" id="{DAAF9B2D-5CBE-412B-A5CE-20470DA328E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0" y="436635"/>
            <a:ext cx="3936998" cy="3096345"/>
          </a:xfrm>
          <a:prstGeom prst="rect">
            <a:avLst/>
          </a:prstGeom>
          <a:ln>
            <a:solidFill>
              <a:srgbClr val="2A858A"/>
            </a:solidFill>
          </a:ln>
        </p:spPr>
      </p:pic>
    </p:spTree>
    <p:extLst>
      <p:ext uri="{BB962C8B-B14F-4D97-AF65-F5344CB8AC3E}">
        <p14:creationId xmlns:p14="http://schemas.microsoft.com/office/powerpoint/2010/main" val="883962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659874" y="920831"/>
            <a:ext cx="6730262" cy="882032"/>
          </a:xfrm>
        </p:spPr>
        <p:txBody>
          <a:bodyPr>
            <a:noAutofit/>
          </a:bodyPr>
          <a:lstStyle/>
          <a:p>
            <a:pPr algn="ctr"/>
            <a:r>
              <a:rPr lang="pl-PL" sz="4000" b="1" u="sng" dirty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rgbClr val="15EF78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TRANSPORT I ŁĄCZNOŚĆ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323095451"/>
              </p:ext>
            </p:extLst>
          </p:nvPr>
        </p:nvGraphicFramePr>
        <p:xfrm>
          <a:off x="659874" y="2864131"/>
          <a:ext cx="6031432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az 3">
            <a:extLst>
              <a:ext uri="{FF2B5EF4-FFF2-40B4-BE49-F238E27FC236}">
                <a16:creationId xmlns:a16="http://schemas.microsoft.com/office/drawing/2014/main" id="{969F0C8A-126F-424A-8C41-26341F0756B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9756" y="527050"/>
            <a:ext cx="3774094" cy="2901950"/>
          </a:xfrm>
          <a:prstGeom prst="rect">
            <a:avLst/>
          </a:prstGeom>
          <a:ln>
            <a:solidFill>
              <a:srgbClr val="2A858A"/>
            </a:solidFill>
          </a:ln>
        </p:spPr>
      </p:pic>
    </p:spTree>
    <p:extLst>
      <p:ext uri="{BB962C8B-B14F-4D97-AF65-F5344CB8AC3E}">
        <p14:creationId xmlns:p14="http://schemas.microsoft.com/office/powerpoint/2010/main" val="2499307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912736702"/>
              </p:ext>
            </p:extLst>
          </p:nvPr>
        </p:nvGraphicFramePr>
        <p:xfrm>
          <a:off x="659874" y="2864131"/>
          <a:ext cx="6031432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Podtytuł 2"/>
          <p:cNvSpPr txBox="1">
            <a:spLocks/>
          </p:cNvSpPr>
          <p:nvPr/>
        </p:nvSpPr>
        <p:spPr>
          <a:xfrm>
            <a:off x="777319" y="794996"/>
            <a:ext cx="6730262" cy="8820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1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20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8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6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None/>
              <a:defRPr sz="1400" kern="1200" cap="none">
                <a:solidFill>
                  <a:schemeClr val="tx1">
                    <a:tint val="75000"/>
                  </a:schemeClr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4000" b="1" u="sng" dirty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rgbClr val="15EF78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BEZPIECZEŃSTWO PUBLICZNE</a:t>
            </a: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20B9B8DE-30C6-47BC-B6EC-6AEADB8B266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5400" y="393700"/>
            <a:ext cx="4140200" cy="3302000"/>
          </a:xfrm>
          <a:prstGeom prst="rect">
            <a:avLst/>
          </a:prstGeom>
          <a:ln>
            <a:solidFill>
              <a:srgbClr val="2A858A"/>
            </a:solidFill>
          </a:ln>
        </p:spPr>
      </p:pic>
    </p:spTree>
    <p:extLst>
      <p:ext uri="{BB962C8B-B14F-4D97-AF65-F5344CB8AC3E}">
        <p14:creationId xmlns:p14="http://schemas.microsoft.com/office/powerpoint/2010/main" val="2799813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659874" y="920831"/>
            <a:ext cx="6730262" cy="882032"/>
          </a:xfrm>
        </p:spPr>
        <p:txBody>
          <a:bodyPr>
            <a:noAutofit/>
          </a:bodyPr>
          <a:lstStyle/>
          <a:p>
            <a:pPr algn="ctr"/>
            <a:r>
              <a:rPr lang="pl-PL" sz="4000" b="1" u="sng" dirty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rgbClr val="15EF78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OCHRONA ZDROWIA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581383264"/>
              </p:ext>
            </p:extLst>
          </p:nvPr>
        </p:nvGraphicFramePr>
        <p:xfrm>
          <a:off x="659874" y="2753361"/>
          <a:ext cx="6031432" cy="2783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Obraz 3">
            <a:extLst>
              <a:ext uri="{FF2B5EF4-FFF2-40B4-BE49-F238E27FC236}">
                <a16:creationId xmlns:a16="http://schemas.microsoft.com/office/drawing/2014/main" id="{1AB7BF3D-9709-49FF-BA73-E1608696BC6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1101" y="482762"/>
            <a:ext cx="4252912" cy="2914569"/>
          </a:xfrm>
          <a:prstGeom prst="rect">
            <a:avLst/>
          </a:prstGeom>
          <a:ln>
            <a:solidFill>
              <a:srgbClr val="2A858A"/>
            </a:solidFill>
          </a:ln>
        </p:spPr>
      </p:pic>
    </p:spTree>
    <p:extLst>
      <p:ext uri="{BB962C8B-B14F-4D97-AF65-F5344CB8AC3E}">
        <p14:creationId xmlns:p14="http://schemas.microsoft.com/office/powerpoint/2010/main" val="2688366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60727" y="510558"/>
            <a:ext cx="11350303" cy="807031"/>
          </a:xfrm>
        </p:spPr>
        <p:txBody>
          <a:bodyPr>
            <a:noAutofit/>
          </a:bodyPr>
          <a:lstStyle/>
          <a:p>
            <a:pPr algn="ctr"/>
            <a:r>
              <a:rPr lang="pl-PL" sz="4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Budżet powiatu – podstawowe założenia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02354"/>
              </p:ext>
            </p:extLst>
          </p:nvPr>
        </p:nvGraphicFramePr>
        <p:xfrm>
          <a:off x="1528011" y="1776257"/>
          <a:ext cx="9178332" cy="3643987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589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888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30059">
                <a:tc>
                  <a:txBody>
                    <a:bodyPr/>
                    <a:lstStyle/>
                    <a:p>
                      <a:endParaRPr lang="pl-PL" sz="2000" dirty="0">
                        <a:solidFill>
                          <a:srgbClr val="162F4E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>
                            <a:lumMod val="7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aseline="0" dirty="0">
                          <a:solidFill>
                            <a:srgbClr val="002060"/>
                          </a:solidFill>
                          <a:latin typeface="Garamond" panose="02020404030301010803" pitchFamily="18" charset="0"/>
                          <a:ea typeface="Batang" panose="02030600000101010101" pitchFamily="18" charset="-127"/>
                        </a:rPr>
                        <a:t>Plan w zł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>
                            <a:lumMod val="7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4479">
                <a:tc>
                  <a:txBody>
                    <a:bodyPr/>
                    <a:lstStyle/>
                    <a:p>
                      <a:r>
                        <a:rPr lang="pl-PL" sz="2400" b="1" dirty="0">
                          <a:solidFill>
                            <a:srgbClr val="002060"/>
                          </a:solidFill>
                          <a:latin typeface="Garamond" panose="02020404030301010803" pitchFamily="18" charset="0"/>
                          <a:ea typeface="Batang" panose="02030600000101010101" pitchFamily="18" charset="-127"/>
                        </a:rPr>
                        <a:t>Dochody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>
                            <a:lumMod val="7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baseline="0" dirty="0">
                          <a:solidFill>
                            <a:srgbClr val="002060"/>
                          </a:solidFill>
                          <a:latin typeface="Garamond" panose="02020404030301010803" pitchFamily="18" charset="0"/>
                          <a:ea typeface="Batang" panose="02030600000101010101" pitchFamily="18" charset="-127"/>
                        </a:rPr>
                        <a:t>102 814 002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>
                            <a:lumMod val="7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4479">
                <a:tc>
                  <a:txBody>
                    <a:bodyPr/>
                    <a:lstStyle/>
                    <a:p>
                      <a:r>
                        <a:rPr lang="pl-PL" sz="2400" b="1" dirty="0">
                          <a:solidFill>
                            <a:srgbClr val="002060"/>
                          </a:solidFill>
                          <a:latin typeface="Garamond" panose="02020404030301010803" pitchFamily="18" charset="0"/>
                          <a:ea typeface="Batang" panose="02030600000101010101" pitchFamily="18" charset="-127"/>
                        </a:rPr>
                        <a:t>Wydatki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>
                            <a:lumMod val="7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baseline="0" dirty="0">
                          <a:solidFill>
                            <a:srgbClr val="002060"/>
                          </a:solidFill>
                          <a:latin typeface="Garamond" panose="02020404030301010803" pitchFamily="18" charset="0"/>
                          <a:ea typeface="Batang" panose="02030600000101010101" pitchFamily="18" charset="-127"/>
                        </a:rPr>
                        <a:t>112 735 943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>
                            <a:lumMod val="7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4479">
                <a:tc>
                  <a:txBody>
                    <a:bodyPr/>
                    <a:lstStyle/>
                    <a:p>
                      <a:r>
                        <a:rPr lang="pl-PL" sz="2400" b="1" dirty="0">
                          <a:solidFill>
                            <a:srgbClr val="002060"/>
                          </a:solidFill>
                          <a:latin typeface="Garamond" panose="02020404030301010803" pitchFamily="18" charset="0"/>
                          <a:ea typeface="Batang" panose="02030600000101010101" pitchFamily="18" charset="-127"/>
                        </a:rPr>
                        <a:t>Deficyt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>
                            <a:lumMod val="7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baseline="0" dirty="0">
                          <a:solidFill>
                            <a:srgbClr val="002060"/>
                          </a:solidFill>
                          <a:latin typeface="Garamond" panose="02020404030301010803" pitchFamily="18" charset="0"/>
                          <a:ea typeface="Batang" panose="02030600000101010101" pitchFamily="18" charset="-127"/>
                        </a:rPr>
                        <a:t>   9 921 941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>
                            <a:lumMod val="7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36012">
                <a:tc>
                  <a:txBody>
                    <a:bodyPr/>
                    <a:lstStyle/>
                    <a:p>
                      <a:r>
                        <a:rPr lang="pl-PL" sz="2400" b="1" dirty="0">
                          <a:solidFill>
                            <a:srgbClr val="002060"/>
                          </a:solidFill>
                          <a:latin typeface="Garamond" panose="02020404030301010803" pitchFamily="18" charset="0"/>
                          <a:ea typeface="Batang" panose="02030600000101010101" pitchFamily="18" charset="-127"/>
                        </a:rPr>
                        <a:t>Przychody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>
                            <a:lumMod val="7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baseline="0" dirty="0">
                          <a:solidFill>
                            <a:srgbClr val="002060"/>
                          </a:solidFill>
                          <a:latin typeface="Garamond" panose="02020404030301010803" pitchFamily="18" charset="0"/>
                          <a:ea typeface="Batang" panose="02030600000101010101" pitchFamily="18" charset="-127"/>
                        </a:rPr>
                        <a:t>  11 343 125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>
                            <a:lumMod val="7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4479">
                <a:tc>
                  <a:txBody>
                    <a:bodyPr/>
                    <a:lstStyle/>
                    <a:p>
                      <a:r>
                        <a:rPr lang="pl-PL" sz="2400" b="1" dirty="0">
                          <a:solidFill>
                            <a:srgbClr val="002060"/>
                          </a:solidFill>
                          <a:latin typeface="Garamond" panose="02020404030301010803" pitchFamily="18" charset="0"/>
                          <a:ea typeface="Batang" panose="02030600000101010101" pitchFamily="18" charset="-127"/>
                        </a:rPr>
                        <a:t>Rozchody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>
                            <a:lumMod val="7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baseline="0" dirty="0">
                          <a:solidFill>
                            <a:srgbClr val="002060"/>
                          </a:solidFill>
                          <a:latin typeface="Garamond" panose="02020404030301010803" pitchFamily="18" charset="0"/>
                          <a:ea typeface="Batang" panose="02030600000101010101" pitchFamily="18" charset="-127"/>
                        </a:rPr>
                        <a:t>    1 421 184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>
                            <a:lumMod val="7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9593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1266740" y="803385"/>
            <a:ext cx="6644080" cy="882032"/>
          </a:xfrm>
        </p:spPr>
        <p:txBody>
          <a:bodyPr>
            <a:noAutofit/>
          </a:bodyPr>
          <a:lstStyle/>
          <a:p>
            <a:pPr algn="ctr"/>
            <a:r>
              <a:rPr lang="pl-PL" sz="4000" b="1" u="sng" dirty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rgbClr val="15EF78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POZOSTAŁA  DZIAŁALNOŚĆ 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2903612347"/>
              </p:ext>
            </p:extLst>
          </p:nvPr>
        </p:nvGraphicFramePr>
        <p:xfrm>
          <a:off x="659874" y="2864131"/>
          <a:ext cx="6031432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Obraz 5">
            <a:extLst>
              <a:ext uri="{FF2B5EF4-FFF2-40B4-BE49-F238E27FC236}">
                <a16:creationId xmlns:a16="http://schemas.microsoft.com/office/drawing/2014/main" id="{AA4569A3-5BEE-46F2-9995-2013319951B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3000" y="588963"/>
            <a:ext cx="4229100" cy="3096344"/>
          </a:xfrm>
          <a:prstGeom prst="rect">
            <a:avLst/>
          </a:prstGeom>
          <a:ln>
            <a:solidFill>
              <a:srgbClr val="2A858A"/>
            </a:solidFill>
          </a:ln>
        </p:spPr>
      </p:pic>
    </p:spTree>
    <p:extLst>
      <p:ext uri="{BB962C8B-B14F-4D97-AF65-F5344CB8AC3E}">
        <p14:creationId xmlns:p14="http://schemas.microsoft.com/office/powerpoint/2010/main" val="3865479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1487292" y="358769"/>
            <a:ext cx="9376451" cy="882032"/>
          </a:xfrm>
        </p:spPr>
        <p:txBody>
          <a:bodyPr>
            <a:noAutofit/>
          </a:bodyPr>
          <a:lstStyle/>
          <a:p>
            <a:pPr algn="ctr"/>
            <a:r>
              <a:rPr lang="pl-PL" sz="4800" b="1" u="sng" dirty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Kluczowe inwestycje</a:t>
            </a:r>
          </a:p>
        </p:txBody>
      </p:sp>
      <p:sp>
        <p:nvSpPr>
          <p:cNvPr id="3" name="Prostokąt 2"/>
          <p:cNvSpPr/>
          <p:nvPr/>
        </p:nvSpPr>
        <p:spPr>
          <a:xfrm>
            <a:off x="447864" y="1830782"/>
            <a:ext cx="11296272" cy="4889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l-PL" sz="24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Na dokumentacje projektowe w zakresie przebudowy dróg powiatowych, zaplanowano środki w łącznej wysokości </a:t>
            </a:r>
            <a:r>
              <a:rPr lang="pl-PL" sz="2400" b="1" u="sng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253 000 </a:t>
            </a:r>
            <a:r>
              <a:rPr lang="pl-PL" sz="24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zł.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pl-PL" sz="24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Dotyczą one następujących zadań: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pl-PL" sz="2000" b="1" dirty="0">
              <a:solidFill>
                <a:srgbClr val="002060"/>
              </a:solidFill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l-PL" sz="20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przebudowa drogi powiatowej nr 1318G w km 2+600 do km 4+350 (Karlikowo – Rekowo); 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l-PL" sz="20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przebudowa drogi powiatowej nr 1310G dł. 4 km (od mostu w Chocielewku do skrzyżowania z drogą powiatową nr 1183G);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l-PL" sz="20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przebudowa drogi powiatowej nr 1322G od granicy Gminy Miasto Lębork do m. NWL łącznie z przebudową skrzyżowania do m. Kębłowo (rondo);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l-PL" sz="20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przebudowa drogi powiatowej nr 1321G o długości 0,995 km na odcinku Karwica - Lesiaki;</a:t>
            </a:r>
          </a:p>
          <a:p>
            <a:pPr marL="342900" indent="-342900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pl-PL" sz="20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przebudowa drogi powiatowej nr 1302G w miejscowości Nowęcin, polegająca na budowie wyniesionego przejścia dla pieszych.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754144" y="493964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21808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11" y="377506"/>
            <a:ext cx="10018713" cy="1174457"/>
          </a:xfrm>
        </p:spPr>
        <p:txBody>
          <a:bodyPr>
            <a:normAutofit fontScale="90000"/>
          </a:bodyPr>
          <a:lstStyle/>
          <a:p>
            <a:r>
              <a:rPr lang="pl-PL" sz="4800" b="1" u="sng" dirty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Kluczowe</a:t>
            </a:r>
            <a:r>
              <a:rPr lang="pl-PL" b="1" u="sng" dirty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 inwestycje</a:t>
            </a:r>
            <a:br>
              <a:rPr lang="pl-PL" b="1" u="sng" dirty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Garamond" panose="02020404030301010803" pitchFamily="18" charset="0"/>
                <a:ea typeface="Batang" panose="02030600000101010101" pitchFamily="18" charset="-127"/>
              </a:rPr>
            </a:b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1088601" y="2731911"/>
            <a:ext cx="10290598" cy="4252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Przebudowa drogi powiatowej nr 1320G od DK 6 (m. Pogorzelice) do m. Unieszyno – DP 1320G od km 0+000 do km 5+800                                                            *  </a:t>
            </a:r>
            <a:r>
              <a:rPr lang="pl-PL" sz="24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5 880 000 zł</a:t>
            </a:r>
            <a:r>
              <a:rPr lang="pl-PL" sz="20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;</a:t>
            </a:r>
          </a:p>
          <a:p>
            <a:pPr>
              <a:lnSpc>
                <a:spcPct val="115000"/>
              </a:lnSpc>
            </a:pPr>
            <a:endParaRPr lang="pl-PL" sz="2000" b="1" dirty="0">
              <a:solidFill>
                <a:srgbClr val="002060"/>
              </a:solidFill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l-PL" sz="20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Przebudowa drogi powiatowej nr 1309G na odcinku od m. Łebień do m. Garczegorze – DP 1309G od km 13+350 do km 17+550                                                         *  </a:t>
            </a:r>
            <a:r>
              <a:rPr lang="pl-PL" sz="24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3 150 000 zł</a:t>
            </a:r>
            <a:r>
              <a:rPr lang="pl-PL" sz="20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;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pl-PL" sz="2000" b="1" dirty="0">
              <a:solidFill>
                <a:srgbClr val="002060"/>
              </a:solidFill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l-PL" sz="20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Przebudowa drogi powiatowej nr 1328G o dł. 0,995 km w m. Siemirowice                                                            </a:t>
            </a:r>
          </a:p>
          <a:p>
            <a:pPr>
              <a:lnSpc>
                <a:spcPct val="115000"/>
              </a:lnSpc>
            </a:pPr>
            <a:r>
              <a:rPr lang="pl-PL" sz="20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                                                                                                                     *  </a:t>
            </a:r>
            <a:r>
              <a:rPr lang="pl-PL" sz="24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1 000 000 zł</a:t>
            </a:r>
            <a:r>
              <a:rPr lang="pl-PL" sz="20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;</a:t>
            </a:r>
          </a:p>
          <a:p>
            <a:pPr>
              <a:lnSpc>
                <a:spcPct val="115000"/>
              </a:lnSpc>
            </a:pPr>
            <a:r>
              <a:rPr lang="pl-PL" sz="20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Przebudowa drogi powiatowej nr 1325G na odcinku od m. Lębork do m. Małoszyce DP 1325G od km 6+450 do km 7+700                                                                           *  </a:t>
            </a:r>
            <a:r>
              <a:rPr lang="pl-PL" sz="24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937 500 zł</a:t>
            </a:r>
            <a:r>
              <a:rPr lang="pl-PL" sz="20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;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pl-PL" sz="2000" dirty="0">
              <a:solidFill>
                <a:srgbClr val="002060"/>
              </a:solidFill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1088601" y="1551963"/>
            <a:ext cx="10414423" cy="851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Przebudowa drogi powiatowej nr 1316G (ul. Młynarska) w m. Nowa Wieś Lęborska w km 0+000 do km 1+671                                                                                   *  </a:t>
            </a:r>
            <a:r>
              <a:rPr lang="pl-PL" sz="24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3 840 000 zł</a:t>
            </a:r>
            <a:r>
              <a:rPr lang="pl-PL" sz="20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; </a:t>
            </a:r>
            <a:endParaRPr lang="pl-PL" sz="2000" dirty="0">
              <a:solidFill>
                <a:srgbClr val="002060"/>
              </a:solidFill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4311" y="310394"/>
            <a:ext cx="10018713" cy="1630753"/>
          </a:xfrm>
        </p:spPr>
        <p:txBody>
          <a:bodyPr/>
          <a:lstStyle/>
          <a:p>
            <a:r>
              <a:rPr lang="pl-PL" b="1" u="sng" dirty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Kluczowe inwestycje</a:t>
            </a:r>
            <a:br>
              <a:rPr lang="pl-PL" b="1" u="sng" dirty="0">
                <a:ln w="12700">
                  <a:solidFill>
                    <a:schemeClr val="bg1">
                      <a:lumMod val="5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  <a:reflection blurRad="6350" stA="55000" endA="300" endPos="45500" dir="5400000" sy="-100000" algn="bl" rotWithShape="0"/>
                </a:effectLst>
                <a:latin typeface="Garamond" panose="02020404030301010803" pitchFamily="18" charset="0"/>
                <a:ea typeface="Batang" panose="02030600000101010101" pitchFamily="18" charset="-127"/>
              </a:rPr>
            </a:br>
            <a:endParaRPr lang="pl-PL" dirty="0"/>
          </a:p>
        </p:txBody>
      </p:sp>
      <p:sp>
        <p:nvSpPr>
          <p:cNvPr id="7" name="pole tekstowe 6"/>
          <p:cNvSpPr txBox="1"/>
          <p:nvPr/>
        </p:nvSpPr>
        <p:spPr>
          <a:xfrm>
            <a:off x="1088601" y="2731911"/>
            <a:ext cx="10290598" cy="56681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endParaRPr lang="pl-PL" sz="2000" b="1" dirty="0">
              <a:solidFill>
                <a:srgbClr val="002060"/>
              </a:solidFill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Termomodernizacja budynku Zespołu Szkół Ogólnokształcących nr 1                                                            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                                                                                                                            *  </a:t>
            </a:r>
            <a:r>
              <a:rPr lang="pl-PL" sz="24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2 640 000 zł</a:t>
            </a:r>
            <a:r>
              <a:rPr lang="pl-PL" sz="20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;</a:t>
            </a:r>
          </a:p>
          <a:p>
            <a:pPr>
              <a:lnSpc>
                <a:spcPct val="115000"/>
              </a:lnSpc>
            </a:pPr>
            <a:endParaRPr lang="pl-PL" sz="2000" b="1" dirty="0">
              <a:solidFill>
                <a:srgbClr val="002060"/>
              </a:solidFill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l-PL" sz="20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Poprawa bezpieczeństwa przeciwpożarowego w jednostkach powiatu           *  </a:t>
            </a:r>
            <a:r>
              <a:rPr lang="pl-PL" sz="24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544 800 zł</a:t>
            </a:r>
            <a:r>
              <a:rPr lang="pl-PL" sz="20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;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pl-PL" sz="2000" b="1" dirty="0">
              <a:solidFill>
                <a:srgbClr val="002060"/>
              </a:solidFill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l-PL" sz="20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Poprawa bezpieczeństwa przeciwpożarowego w SPS ZOZ w Lęborku        *  </a:t>
            </a:r>
            <a:r>
              <a:rPr lang="pl-PL" sz="24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1 670 000 zł</a:t>
            </a:r>
            <a:r>
              <a:rPr lang="pl-PL" sz="20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;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pl-PL" sz="2000" b="1" dirty="0">
              <a:solidFill>
                <a:srgbClr val="002060"/>
              </a:solidFill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Adaptacja budynku po placówce opiekuńczo-wychowawczej przy ul. Okrzei 15 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na Centrum Usług Społecznych                                                                       *  </a:t>
            </a:r>
            <a:r>
              <a:rPr lang="pl-PL" sz="24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2 200 000 zł</a:t>
            </a:r>
            <a:r>
              <a:rPr lang="pl-PL" sz="20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;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pl-PL" sz="2000" b="1" dirty="0">
              <a:solidFill>
                <a:srgbClr val="002060"/>
              </a:solidFill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pl-PL" sz="2000" b="1" dirty="0">
              <a:solidFill>
                <a:srgbClr val="002060"/>
              </a:solidFill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pl-PL" sz="2000" b="1" dirty="0">
              <a:solidFill>
                <a:srgbClr val="002060"/>
              </a:solidFill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pl-PL" sz="2000" b="1" dirty="0">
              <a:solidFill>
                <a:srgbClr val="002060"/>
              </a:solidFill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pl-PL" sz="2000" dirty="0">
              <a:solidFill>
                <a:srgbClr val="002060"/>
              </a:solidFill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1088601" y="2087903"/>
            <a:ext cx="10351910" cy="4972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pl-PL" sz="20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Termomodernizacja budynku Starostwa – wymiana instalacji CO                  *  </a:t>
            </a:r>
            <a:r>
              <a:rPr lang="pl-PL" sz="24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389 910 zł</a:t>
            </a:r>
            <a:r>
              <a:rPr lang="pl-PL" sz="2000" b="1" dirty="0">
                <a:solidFill>
                  <a:srgbClr val="002060"/>
                </a:solidFill>
                <a:latin typeface="Garamond" panose="02020404030301010803" pitchFamily="18" charset="0"/>
                <a:ea typeface="Times New Roman" panose="02020603050405020304" pitchFamily="18" charset="0"/>
              </a:rPr>
              <a:t>; </a:t>
            </a:r>
            <a:endParaRPr lang="pl-PL" sz="2000" dirty="0">
              <a:solidFill>
                <a:srgbClr val="002060"/>
              </a:solidFill>
              <a:latin typeface="Garamond" panose="020204040303010108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4638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A223E5-7158-4831-AE72-7FB6D5ABE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252920"/>
            <a:ext cx="10018713" cy="1525080"/>
          </a:xfrm>
        </p:spPr>
        <p:txBody>
          <a:bodyPr/>
          <a:lstStyle/>
          <a:p>
            <a:r>
              <a:rPr lang="pl-PL" dirty="0"/>
              <a:t>Art. 243 – wskaźnik spłaty zadłużenia</a:t>
            </a:r>
          </a:p>
        </p:txBody>
      </p:sp>
      <p:graphicFrame>
        <p:nvGraphicFramePr>
          <p:cNvPr id="6" name="Symbol zastępczy zawartości 5">
            <a:extLst>
              <a:ext uri="{FF2B5EF4-FFF2-40B4-BE49-F238E27FC236}">
                <a16:creationId xmlns:a16="http://schemas.microsoft.com/office/drawing/2014/main" id="{ED26D155-9D2C-43C2-9315-ADA0B813CB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2903775"/>
              </p:ext>
            </p:extLst>
          </p:nvPr>
        </p:nvGraphicFramePr>
        <p:xfrm>
          <a:off x="1484313" y="1711354"/>
          <a:ext cx="10018712" cy="4801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01074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32516" y="4433655"/>
            <a:ext cx="9815117" cy="1733681"/>
          </a:xfrm>
          <a:noFill/>
        </p:spPr>
        <p:txBody>
          <a:bodyPr>
            <a:noAutofit/>
          </a:bodyPr>
          <a:lstStyle/>
          <a:p>
            <a:pPr algn="ctr"/>
            <a:r>
              <a:rPr lang="pl-PL" sz="66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blipFill>
                  <a:blip r:embed="rId2"/>
                  <a:tile tx="0" ty="0" sx="100000" sy="100000" flip="none" algn="tl"/>
                </a:blip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DZIĘKUJĘ ZA UWAGĘ</a:t>
            </a:r>
          </a:p>
        </p:txBody>
      </p:sp>
    </p:spTree>
    <p:extLst>
      <p:ext uri="{BB962C8B-B14F-4D97-AF65-F5344CB8AC3E}">
        <p14:creationId xmlns:p14="http://schemas.microsoft.com/office/powerpoint/2010/main" val="2251853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1804524" y="865848"/>
            <a:ext cx="8229600" cy="882032"/>
          </a:xfrm>
        </p:spPr>
        <p:txBody>
          <a:bodyPr>
            <a:noAutofit/>
          </a:bodyPr>
          <a:lstStyle/>
          <a:p>
            <a:pPr algn="ctr"/>
            <a:r>
              <a:rPr lang="pl-PL" sz="4400" b="1" dirty="0">
                <a:solidFill>
                  <a:srgbClr val="002060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Zasada zrównoważenia budżetu </a:t>
            </a:r>
            <a:endParaRPr lang="pl-PL" sz="4400" dirty="0">
              <a:solidFill>
                <a:srgbClr val="002060"/>
              </a:solidFill>
              <a:latin typeface="Garamond" panose="02020404030301010803" pitchFamily="18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5582427"/>
              </p:ext>
            </p:extLst>
          </p:nvPr>
        </p:nvGraphicFramePr>
        <p:xfrm>
          <a:off x="1503947" y="2022484"/>
          <a:ext cx="9280845" cy="2549516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26920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888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9046">
                <a:tc>
                  <a:txBody>
                    <a:bodyPr/>
                    <a:lstStyle/>
                    <a:p>
                      <a:endParaRPr lang="pl-PL" sz="2000" dirty="0">
                        <a:solidFill>
                          <a:srgbClr val="162F4E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>
                            <a:lumMod val="7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dirty="0">
                          <a:solidFill>
                            <a:srgbClr val="002060"/>
                          </a:solidFill>
                          <a:latin typeface="Garamond" panose="02020404030301010803" pitchFamily="18" charset="0"/>
                          <a:ea typeface="Batang" panose="02030600000101010101" pitchFamily="18" charset="-127"/>
                        </a:rPr>
                        <a:t>Plan w zł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>
                            <a:lumMod val="7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3457">
                <a:tc>
                  <a:txBody>
                    <a:bodyPr/>
                    <a:lstStyle/>
                    <a:p>
                      <a:endParaRPr lang="pl-PL" sz="2000" b="1" dirty="0">
                        <a:solidFill>
                          <a:srgbClr val="002060"/>
                        </a:solidFill>
                        <a:latin typeface="Garamond" panose="02020404030301010803" pitchFamily="18" charset="0"/>
                        <a:ea typeface="Batang" panose="02030600000101010101" pitchFamily="18" charset="-127"/>
                      </a:endParaRPr>
                    </a:p>
                    <a:p>
                      <a:r>
                        <a:rPr lang="pl-PL" sz="2000" b="1" dirty="0">
                          <a:solidFill>
                            <a:srgbClr val="002060"/>
                          </a:solidFill>
                          <a:latin typeface="Garamond" panose="02020404030301010803" pitchFamily="18" charset="0"/>
                          <a:ea typeface="Batang" panose="02030600000101010101" pitchFamily="18" charset="-127"/>
                        </a:rPr>
                        <a:t>Dochody + Przychody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>
                            <a:lumMod val="7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000" b="1" dirty="0">
                        <a:solidFill>
                          <a:srgbClr val="002060"/>
                        </a:solidFill>
                        <a:latin typeface="Garamond" panose="02020404030301010803" pitchFamily="18" charset="0"/>
                        <a:ea typeface="Batang" panose="02030600000101010101" pitchFamily="18" charset="-127"/>
                      </a:endParaRPr>
                    </a:p>
                    <a:p>
                      <a:pPr algn="ctr"/>
                      <a:r>
                        <a:rPr lang="pl-PL" sz="2000" b="1" dirty="0">
                          <a:solidFill>
                            <a:srgbClr val="002060"/>
                          </a:solidFill>
                          <a:latin typeface="Garamond" panose="02020404030301010803" pitchFamily="18" charset="0"/>
                          <a:ea typeface="Batang" panose="02030600000101010101" pitchFamily="18" charset="-127"/>
                        </a:rPr>
                        <a:t> 102 814 002 + 11 343 125 = </a:t>
                      </a:r>
                      <a:r>
                        <a:rPr lang="pl-PL" sz="2000" b="1" u="sng" dirty="0">
                          <a:solidFill>
                            <a:srgbClr val="002060"/>
                          </a:solidFill>
                          <a:latin typeface="Garamond" panose="02020404030301010803" pitchFamily="18" charset="0"/>
                          <a:ea typeface="Batang" panose="02030600000101010101" pitchFamily="18" charset="-127"/>
                        </a:rPr>
                        <a:t>114 157 127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>
                            <a:lumMod val="7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7013">
                <a:tc>
                  <a:txBody>
                    <a:bodyPr/>
                    <a:lstStyle/>
                    <a:p>
                      <a:endParaRPr lang="pl-PL" sz="2000" b="1" dirty="0">
                        <a:solidFill>
                          <a:srgbClr val="002060"/>
                        </a:solidFill>
                        <a:latin typeface="Garamond" panose="02020404030301010803" pitchFamily="18" charset="0"/>
                        <a:ea typeface="Batang" panose="02030600000101010101" pitchFamily="18" charset="-127"/>
                      </a:endParaRPr>
                    </a:p>
                    <a:p>
                      <a:r>
                        <a:rPr lang="pl-PL" sz="2000" b="1" dirty="0">
                          <a:solidFill>
                            <a:srgbClr val="002060"/>
                          </a:solidFill>
                          <a:latin typeface="Garamond" panose="02020404030301010803" pitchFamily="18" charset="0"/>
                          <a:ea typeface="Batang" panose="02030600000101010101" pitchFamily="18" charset="-127"/>
                        </a:rPr>
                        <a:t>Wydatki + Rozchody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>
                            <a:lumMod val="7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2000" b="1" dirty="0">
                        <a:solidFill>
                          <a:srgbClr val="002060"/>
                        </a:solidFill>
                        <a:latin typeface="Garamond" panose="02020404030301010803" pitchFamily="18" charset="0"/>
                        <a:ea typeface="Batang" panose="02030600000101010101" pitchFamily="18" charset="-127"/>
                      </a:endParaRPr>
                    </a:p>
                    <a:p>
                      <a:pPr algn="ctr"/>
                      <a:r>
                        <a:rPr lang="pl-PL" sz="2000" b="1" dirty="0">
                          <a:solidFill>
                            <a:srgbClr val="002060"/>
                          </a:solidFill>
                          <a:latin typeface="Garamond" panose="02020404030301010803" pitchFamily="18" charset="0"/>
                          <a:ea typeface="Batang" panose="02030600000101010101" pitchFamily="18" charset="-127"/>
                        </a:rPr>
                        <a:t>112 735 943 +</a:t>
                      </a:r>
                      <a:r>
                        <a:rPr lang="pl-PL" sz="2000" b="1" baseline="0" dirty="0">
                          <a:solidFill>
                            <a:srgbClr val="002060"/>
                          </a:solidFill>
                          <a:latin typeface="Garamond" panose="02020404030301010803" pitchFamily="18" charset="0"/>
                          <a:ea typeface="Batang" panose="02030600000101010101" pitchFamily="18" charset="-127"/>
                        </a:rPr>
                        <a:t>  1 421 184</a:t>
                      </a:r>
                      <a:r>
                        <a:rPr lang="pl-PL" sz="2000" b="1" u="none" baseline="0" dirty="0">
                          <a:solidFill>
                            <a:srgbClr val="002060"/>
                          </a:solidFill>
                          <a:latin typeface="Garamond" panose="02020404030301010803" pitchFamily="18" charset="0"/>
                          <a:ea typeface="Batang" panose="02030600000101010101" pitchFamily="18" charset="-127"/>
                        </a:rPr>
                        <a:t> = </a:t>
                      </a:r>
                      <a:r>
                        <a:rPr lang="pl-PL" sz="2000" b="1" u="sng" baseline="0" dirty="0">
                          <a:solidFill>
                            <a:srgbClr val="002060"/>
                          </a:solidFill>
                          <a:latin typeface="Garamond" panose="02020404030301010803" pitchFamily="18" charset="0"/>
                          <a:ea typeface="Batang" panose="02030600000101010101" pitchFamily="18" charset="-127"/>
                        </a:rPr>
                        <a:t>114 157 127</a:t>
                      </a:r>
                      <a:endParaRPr lang="pl-PL" sz="2000" b="1" u="sng" dirty="0">
                        <a:solidFill>
                          <a:srgbClr val="002060"/>
                        </a:solidFill>
                        <a:latin typeface="Garamond" panose="02020404030301010803" pitchFamily="18" charset="0"/>
                        <a:ea typeface="Batang" panose="02030600000101010101" pitchFamily="18" charset="-127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gradFill>
                      <a:gsLst>
                        <a:gs pos="0">
                          <a:schemeClr val="bg2">
                            <a:lumMod val="75000"/>
                          </a:schemeClr>
                        </a:gs>
                        <a:gs pos="74000">
                          <a:schemeClr val="accent1">
                            <a:lumMod val="45000"/>
                            <a:lumOff val="55000"/>
                          </a:schemeClr>
                        </a:gs>
                        <a:gs pos="83000">
                          <a:schemeClr val="accent1">
                            <a:lumMod val="45000"/>
                            <a:lumOff val="55000"/>
                          </a:schemeClr>
                        </a:gs>
                        <a:gs pos="100000">
                          <a:schemeClr val="accent1">
                            <a:lumMod val="30000"/>
                            <a:lumOff val="7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89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402672" y="384898"/>
            <a:ext cx="10997966" cy="787712"/>
          </a:xfrm>
        </p:spPr>
        <p:txBody>
          <a:bodyPr>
            <a:noAutofit/>
          </a:bodyPr>
          <a:lstStyle/>
          <a:p>
            <a:pPr algn="ctr"/>
            <a:r>
              <a:rPr lang="pl-PL" sz="4400" b="1" dirty="0">
                <a:solidFill>
                  <a:srgbClr val="003366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Art.242 </a:t>
            </a:r>
          </a:p>
          <a:p>
            <a:pPr algn="l"/>
            <a:r>
              <a:rPr lang="pl-PL" sz="1600" b="1" dirty="0">
                <a:solidFill>
                  <a:srgbClr val="003366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(nie można uchwalić budżetu, w którym planowane wydatki bieżące są wyższe niż planowane dochody bieżące powiększone                                   </a:t>
            </a:r>
          </a:p>
          <a:p>
            <a:pPr algn="l"/>
            <a:r>
              <a:rPr lang="pl-PL" sz="1600" b="1" dirty="0">
                <a:solidFill>
                  <a:srgbClr val="003366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                                                o przychody, o których mowa w art. 217 ust. 2 pkt 5, 7 i 8)                                                </a:t>
            </a:r>
            <a:r>
              <a:rPr lang="pl-PL" sz="1600" b="1" u="sng" dirty="0">
                <a:solidFill>
                  <a:srgbClr val="003366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dane w zł</a:t>
            </a:r>
          </a:p>
          <a:p>
            <a:pPr algn="ctr"/>
            <a:r>
              <a:rPr lang="pl-PL" sz="1600" b="1" dirty="0">
                <a:solidFill>
                  <a:srgbClr val="003366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 </a:t>
            </a:r>
            <a:endParaRPr lang="pl-PL" sz="1600" dirty="0">
              <a:solidFill>
                <a:srgbClr val="003366"/>
              </a:solidFill>
              <a:latin typeface="Garamond" panose="02020404030301010803" pitchFamily="18" charset="0"/>
            </a:endParaRPr>
          </a:p>
        </p:txBody>
      </p:sp>
      <p:sp>
        <p:nvSpPr>
          <p:cNvPr id="2" name="Prostokąt zaokrąglony 1"/>
          <p:cNvSpPr/>
          <p:nvPr/>
        </p:nvSpPr>
        <p:spPr>
          <a:xfrm>
            <a:off x="446014" y="4024988"/>
            <a:ext cx="1963023" cy="914400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40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</a:rPr>
              <a:t>Budżet</a:t>
            </a:r>
          </a:p>
        </p:txBody>
      </p:sp>
      <p:sp>
        <p:nvSpPr>
          <p:cNvPr id="5" name="Prostokąt zaokrąglony 4"/>
          <p:cNvSpPr/>
          <p:nvPr/>
        </p:nvSpPr>
        <p:spPr>
          <a:xfrm>
            <a:off x="3543650" y="4051140"/>
            <a:ext cx="1751902" cy="91440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Garamond" panose="02020404030301010803" pitchFamily="18" charset="0"/>
              </a:rPr>
              <a:t>Deficyt </a:t>
            </a:r>
          </a:p>
          <a:p>
            <a:pPr algn="ctr"/>
            <a:r>
              <a:rPr lang="pl-PL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Garamond" panose="02020404030301010803" pitchFamily="18" charset="0"/>
              </a:rPr>
              <a:t>9 921 941</a:t>
            </a:r>
          </a:p>
        </p:txBody>
      </p:sp>
      <p:sp>
        <p:nvSpPr>
          <p:cNvPr id="6" name="Prostokąt zaokrąglony 5"/>
          <p:cNvSpPr/>
          <p:nvPr/>
        </p:nvSpPr>
        <p:spPr>
          <a:xfrm>
            <a:off x="3273106" y="2679540"/>
            <a:ext cx="2292991" cy="9144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Garamond" panose="02020404030301010803" pitchFamily="18" charset="0"/>
              </a:rPr>
              <a:t>Dochody ogółem</a:t>
            </a:r>
            <a:br>
              <a:rPr lang="pl-PL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Garamond" panose="02020404030301010803" pitchFamily="18" charset="0"/>
              </a:rPr>
            </a:br>
            <a:r>
              <a:rPr lang="pl-PL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Garamond" panose="02020404030301010803" pitchFamily="18" charset="0"/>
              </a:rPr>
              <a:t>102 814 002</a:t>
            </a:r>
          </a:p>
        </p:txBody>
      </p:sp>
      <p:sp>
        <p:nvSpPr>
          <p:cNvPr id="8" name="Prostokąt zaokrąglony 7"/>
          <p:cNvSpPr/>
          <p:nvPr/>
        </p:nvSpPr>
        <p:spPr>
          <a:xfrm>
            <a:off x="8994396" y="5800987"/>
            <a:ext cx="2632744" cy="914400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Garamond" panose="02020404030301010803" pitchFamily="18" charset="0"/>
              </a:rPr>
              <a:t>Wydatki majątkowe</a:t>
            </a:r>
          </a:p>
          <a:p>
            <a:pPr algn="ctr"/>
            <a:r>
              <a:rPr lang="pl-PL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Garamond" panose="02020404030301010803" pitchFamily="18" charset="0"/>
              </a:rPr>
              <a:t>22 994 225</a:t>
            </a:r>
          </a:p>
        </p:txBody>
      </p:sp>
      <p:sp>
        <p:nvSpPr>
          <p:cNvPr id="9" name="Prostokąt zaokrąglony 8"/>
          <p:cNvSpPr/>
          <p:nvPr/>
        </p:nvSpPr>
        <p:spPr>
          <a:xfrm>
            <a:off x="8314887" y="4643670"/>
            <a:ext cx="2238462" cy="9144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Garamond" panose="02020404030301010803" pitchFamily="18" charset="0"/>
              </a:rPr>
              <a:t>Wydatki bieżące</a:t>
            </a:r>
          </a:p>
          <a:p>
            <a:pPr algn="ctr"/>
            <a:r>
              <a:rPr lang="pl-PL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Garamond" panose="02020404030301010803" pitchFamily="18" charset="0"/>
              </a:rPr>
              <a:t>89 741 718</a:t>
            </a:r>
          </a:p>
        </p:txBody>
      </p:sp>
      <p:sp>
        <p:nvSpPr>
          <p:cNvPr id="10" name="Prostokąt zaokrąglony 9"/>
          <p:cNvSpPr/>
          <p:nvPr/>
        </p:nvSpPr>
        <p:spPr>
          <a:xfrm>
            <a:off x="8994395" y="3283958"/>
            <a:ext cx="2632745" cy="914400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Garamond" panose="02020404030301010803" pitchFamily="18" charset="0"/>
              </a:rPr>
              <a:t>Dochody majątkowe</a:t>
            </a:r>
          </a:p>
          <a:p>
            <a:pPr algn="ctr"/>
            <a:r>
              <a:rPr lang="pl-PL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Garamond" panose="02020404030301010803" pitchFamily="18" charset="0"/>
              </a:rPr>
              <a:t>11 558 713</a:t>
            </a:r>
          </a:p>
        </p:txBody>
      </p:sp>
      <p:sp>
        <p:nvSpPr>
          <p:cNvPr id="11" name="Prostokąt zaokrąglony 10"/>
          <p:cNvSpPr/>
          <p:nvPr/>
        </p:nvSpPr>
        <p:spPr>
          <a:xfrm>
            <a:off x="8314887" y="2142392"/>
            <a:ext cx="2238463" cy="9144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u="sng" dirty="0">
                <a:solidFill>
                  <a:schemeClr val="tx1">
                    <a:lumMod val="95000"/>
                    <a:lumOff val="5000"/>
                  </a:schemeClr>
                </a:solidFill>
                <a:latin typeface="Garamond" panose="02020404030301010803" pitchFamily="18" charset="0"/>
              </a:rPr>
              <a:t>Dochody bieżące </a:t>
            </a:r>
          </a:p>
          <a:p>
            <a:pPr algn="ctr"/>
            <a:r>
              <a:rPr lang="pl-PL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Garamond" panose="02020404030301010803" pitchFamily="18" charset="0"/>
              </a:rPr>
              <a:t>91 255 289</a:t>
            </a:r>
          </a:p>
        </p:txBody>
      </p:sp>
      <p:sp>
        <p:nvSpPr>
          <p:cNvPr id="13" name="Prostokąt zaokrąglony 12"/>
          <p:cNvSpPr/>
          <p:nvPr/>
        </p:nvSpPr>
        <p:spPr>
          <a:xfrm>
            <a:off x="3273107" y="5405616"/>
            <a:ext cx="2292991" cy="914400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Garamond" panose="02020404030301010803" pitchFamily="18" charset="0"/>
              </a:rPr>
              <a:t>Wydatki ogółem  112 735 943</a:t>
            </a:r>
          </a:p>
        </p:txBody>
      </p:sp>
      <p:cxnSp>
        <p:nvCxnSpPr>
          <p:cNvPr id="14" name="Łącznik prosty ze strzałką 13"/>
          <p:cNvCxnSpPr/>
          <p:nvPr/>
        </p:nvCxnSpPr>
        <p:spPr>
          <a:xfrm flipV="1">
            <a:off x="1427526" y="3022892"/>
            <a:ext cx="1845579" cy="100209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Łącznik prosty ze strzałką 17"/>
          <p:cNvCxnSpPr>
            <a:stCxn id="2" idx="2"/>
          </p:cNvCxnSpPr>
          <p:nvPr/>
        </p:nvCxnSpPr>
        <p:spPr>
          <a:xfrm>
            <a:off x="1427526" y="4939388"/>
            <a:ext cx="1845579" cy="103883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Łącznik prosty ze strzałką 20"/>
          <p:cNvCxnSpPr>
            <a:stCxn id="6" idx="3"/>
            <a:endCxn id="11" idx="1"/>
          </p:cNvCxnSpPr>
          <p:nvPr/>
        </p:nvCxnSpPr>
        <p:spPr>
          <a:xfrm flipV="1">
            <a:off x="5566097" y="2599592"/>
            <a:ext cx="2748790" cy="53714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Łącznik prosty ze strzałką 22"/>
          <p:cNvCxnSpPr>
            <a:stCxn id="6" idx="3"/>
            <a:endCxn id="10" idx="1"/>
          </p:cNvCxnSpPr>
          <p:nvPr/>
        </p:nvCxnSpPr>
        <p:spPr>
          <a:xfrm>
            <a:off x="5566097" y="3136740"/>
            <a:ext cx="3428298" cy="60441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Łącznik prosty ze strzałką 24"/>
          <p:cNvCxnSpPr>
            <a:endCxn id="9" idx="1"/>
          </p:cNvCxnSpPr>
          <p:nvPr/>
        </p:nvCxnSpPr>
        <p:spPr>
          <a:xfrm flipV="1">
            <a:off x="5566097" y="5100870"/>
            <a:ext cx="2748790" cy="65731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7" name="Łącznik prosty ze strzałką 26"/>
          <p:cNvCxnSpPr>
            <a:stCxn id="13" idx="3"/>
            <a:endCxn id="8" idx="1"/>
          </p:cNvCxnSpPr>
          <p:nvPr/>
        </p:nvCxnSpPr>
        <p:spPr>
          <a:xfrm>
            <a:off x="5566098" y="5862816"/>
            <a:ext cx="3428298" cy="39537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" name="Łącznik prosty ze strzałką 3"/>
          <p:cNvCxnSpPr>
            <a:stCxn id="6" idx="2"/>
            <a:endCxn id="5" idx="0"/>
          </p:cNvCxnSpPr>
          <p:nvPr/>
        </p:nvCxnSpPr>
        <p:spPr>
          <a:xfrm flipH="1">
            <a:off x="4419601" y="3593940"/>
            <a:ext cx="1" cy="457200"/>
          </a:xfrm>
          <a:prstGeom prst="straightConnector1">
            <a:avLst/>
          </a:prstGeom>
          <a:ln>
            <a:solidFill>
              <a:srgbClr val="4ECDD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Łącznik prosty ze strzałką 14"/>
          <p:cNvCxnSpPr>
            <a:stCxn id="13" idx="0"/>
            <a:endCxn id="5" idx="2"/>
          </p:cNvCxnSpPr>
          <p:nvPr/>
        </p:nvCxnSpPr>
        <p:spPr>
          <a:xfrm flipH="1" flipV="1">
            <a:off x="4419601" y="4965540"/>
            <a:ext cx="2" cy="440076"/>
          </a:xfrm>
          <a:prstGeom prst="straightConnector1">
            <a:avLst/>
          </a:prstGeom>
          <a:ln>
            <a:solidFill>
              <a:srgbClr val="25ABB9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0478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222970" y="1398833"/>
            <a:ext cx="4966657" cy="882032"/>
          </a:xfrm>
        </p:spPr>
        <p:txBody>
          <a:bodyPr>
            <a:noAutofit/>
          </a:bodyPr>
          <a:lstStyle/>
          <a:p>
            <a:pPr algn="ctr"/>
            <a:r>
              <a:rPr lang="pl-PL" sz="4400" b="1" dirty="0">
                <a:solidFill>
                  <a:srgbClr val="002060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Udział procentowy</a:t>
            </a:r>
            <a:endParaRPr lang="pl-PL" sz="4400" dirty="0">
              <a:solidFill>
                <a:srgbClr val="002060"/>
              </a:solidFill>
              <a:latin typeface="Garamond" panose="02020404030301010803" pitchFamily="18" charset="0"/>
              <a:ea typeface="Batang" panose="02030600000101010101" pitchFamily="18" charset="-127"/>
            </a:endParaRPr>
          </a:p>
        </p:txBody>
      </p:sp>
      <p:graphicFrame>
        <p:nvGraphicFramePr>
          <p:cNvPr id="4" name="Wykres 3"/>
          <p:cNvGraphicFramePr/>
          <p:nvPr>
            <p:extLst>
              <p:ext uri="{D42A27DB-BD31-4B8C-83A1-F6EECF244321}">
                <p14:modId xmlns:p14="http://schemas.microsoft.com/office/powerpoint/2010/main" val="2558661533"/>
              </p:ext>
            </p:extLst>
          </p:nvPr>
        </p:nvGraphicFramePr>
        <p:xfrm>
          <a:off x="1957002" y="2010851"/>
          <a:ext cx="8280920" cy="46461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pole tekstowe 1"/>
          <p:cNvSpPr txBox="1"/>
          <p:nvPr/>
        </p:nvSpPr>
        <p:spPr>
          <a:xfrm>
            <a:off x="2398816" y="629392"/>
            <a:ext cx="757425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Dochody</a:t>
            </a:r>
            <a:r>
              <a:rPr lang="pl-PL" sz="4400" b="1" dirty="0">
                <a:solidFill>
                  <a:srgbClr val="0736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 </a:t>
            </a:r>
            <a:r>
              <a:rPr lang="pl-PL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Powiatu Lęborskiego</a:t>
            </a:r>
            <a:endParaRPr lang="pl-PL" sz="4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947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tx1">
                <a:lumMod val="65000"/>
                <a:lumOff val="3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356256" y="466368"/>
            <a:ext cx="11821944" cy="917815"/>
          </a:xfrm>
        </p:spPr>
        <p:txBody>
          <a:bodyPr>
            <a:noAutofit/>
          </a:bodyPr>
          <a:lstStyle/>
          <a:p>
            <a:pPr algn="ctr"/>
            <a:r>
              <a:rPr lang="pl-PL" sz="3200" b="1" u="sng" dirty="0">
                <a:solidFill>
                  <a:srgbClr val="002060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PLAN DOCHODÓW BUDŻETOWYCH – 102 814 002</a:t>
            </a:r>
          </a:p>
          <a:p>
            <a:pPr algn="ctr"/>
            <a:r>
              <a:rPr lang="pl-PL" sz="1600" b="1" dirty="0">
                <a:solidFill>
                  <a:srgbClr val="002060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                                                                                                                                                                           </a:t>
            </a:r>
            <a:r>
              <a:rPr lang="pl-PL" sz="1600" b="1" u="sng" dirty="0">
                <a:solidFill>
                  <a:srgbClr val="002060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dane w zł</a:t>
            </a:r>
            <a:endParaRPr lang="pl-PL" sz="1600" u="sng" dirty="0">
              <a:solidFill>
                <a:srgbClr val="002060"/>
              </a:solidFill>
              <a:latin typeface="Garamond" panose="02020404030301010803" pitchFamily="18" charset="0"/>
              <a:ea typeface="Batang" panose="02030600000101010101" pitchFamily="18" charset="-127"/>
            </a:endParaRPr>
          </a:p>
        </p:txBody>
      </p:sp>
      <p:graphicFrame>
        <p:nvGraphicFramePr>
          <p:cNvPr id="8" name="Obi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1240200"/>
              </p:ext>
            </p:extLst>
          </p:nvPr>
        </p:nvGraphicFramePr>
        <p:xfrm>
          <a:off x="215687" y="645951"/>
          <a:ext cx="11620057" cy="62120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hart" r:id="rId2" imgW="9458443" imgH="6400647" progId="MSGraph.Chart.8">
                  <p:embed followColorScheme="full"/>
                </p:oleObj>
              </mc:Choice>
              <mc:Fallback>
                <p:oleObj name="Chart" r:id="rId2" imgW="9458443" imgH="6400647" progId="MSGraph.Chart.8">
                  <p:embed followColorScheme="full"/>
                  <p:pic>
                    <p:nvPicPr>
                      <p:cNvPr id="8" name="Obiek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687" y="645951"/>
                        <a:ext cx="11620057" cy="621204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58417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1723603" y="388418"/>
            <a:ext cx="8229600" cy="882032"/>
          </a:xfrm>
        </p:spPr>
        <p:txBody>
          <a:bodyPr>
            <a:noAutofit/>
          </a:bodyPr>
          <a:lstStyle/>
          <a:p>
            <a:pPr algn="ctr"/>
            <a:r>
              <a:rPr lang="pl-PL" sz="4400" b="1" dirty="0">
                <a:solidFill>
                  <a:srgbClr val="002060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DOCHODY – udział procentowy poszczególnych źródeł</a:t>
            </a:r>
            <a:endParaRPr lang="pl-PL" sz="4400" dirty="0">
              <a:solidFill>
                <a:srgbClr val="002060"/>
              </a:solidFill>
              <a:latin typeface="Garamond" panose="02020404030301010803" pitchFamily="18" charset="0"/>
              <a:ea typeface="Batang" panose="02030600000101010101" pitchFamily="18" charset="-127"/>
            </a:endParaRPr>
          </a:p>
        </p:txBody>
      </p:sp>
      <p:graphicFrame>
        <p:nvGraphicFramePr>
          <p:cNvPr id="4" name="Wykres 3"/>
          <p:cNvGraphicFramePr/>
          <p:nvPr>
            <p:extLst>
              <p:ext uri="{D42A27DB-BD31-4B8C-83A1-F6EECF244321}">
                <p14:modId xmlns:p14="http://schemas.microsoft.com/office/powerpoint/2010/main" val="3702563878"/>
              </p:ext>
            </p:extLst>
          </p:nvPr>
        </p:nvGraphicFramePr>
        <p:xfrm>
          <a:off x="1957002" y="2010851"/>
          <a:ext cx="8280920" cy="46461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38023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4294967295"/>
          </p:nvPr>
        </p:nvSpPr>
        <p:spPr>
          <a:xfrm>
            <a:off x="549898" y="416561"/>
            <a:ext cx="11642101" cy="9144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l-PL" sz="3200" b="1" u="sng" dirty="0">
                <a:solidFill>
                  <a:srgbClr val="002060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Dynamika planu dochodów w latach 2021-2022</a:t>
            </a:r>
          </a:p>
          <a:p>
            <a:pPr marL="0" indent="0" algn="ctr">
              <a:buNone/>
            </a:pPr>
            <a:r>
              <a:rPr lang="pl-PL" sz="1800" b="1" dirty="0">
                <a:solidFill>
                  <a:srgbClr val="002060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                                                                                                                     </a:t>
            </a:r>
            <a:r>
              <a:rPr lang="pl-PL" sz="1600" b="1" u="sng" dirty="0">
                <a:solidFill>
                  <a:srgbClr val="002060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dane w tys. zł</a:t>
            </a:r>
          </a:p>
        </p:txBody>
      </p:sp>
      <p:graphicFrame>
        <p:nvGraphicFramePr>
          <p:cNvPr id="2" name="Obi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5230558"/>
              </p:ext>
            </p:extLst>
          </p:nvPr>
        </p:nvGraphicFramePr>
        <p:xfrm>
          <a:off x="999061" y="992221"/>
          <a:ext cx="10643041" cy="58657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4894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odtytuł 2"/>
          <p:cNvSpPr>
            <a:spLocks noGrp="1"/>
          </p:cNvSpPr>
          <p:nvPr>
            <p:ph type="subTitle" idx="1"/>
          </p:nvPr>
        </p:nvSpPr>
        <p:spPr>
          <a:xfrm>
            <a:off x="-145278" y="1213538"/>
            <a:ext cx="6022138" cy="882032"/>
          </a:xfrm>
        </p:spPr>
        <p:txBody>
          <a:bodyPr>
            <a:noAutofit/>
          </a:bodyPr>
          <a:lstStyle/>
          <a:p>
            <a:pPr algn="ctr"/>
            <a:r>
              <a:rPr lang="pl-PL" sz="4400" b="1" dirty="0">
                <a:solidFill>
                  <a:srgbClr val="002060"/>
                </a:solidFill>
                <a:latin typeface="Garamond" panose="02020404030301010803" pitchFamily="18" charset="0"/>
                <a:ea typeface="Batang" panose="02030600000101010101" pitchFamily="18" charset="-127"/>
              </a:rPr>
              <a:t>Udział procentowy</a:t>
            </a:r>
            <a:endParaRPr lang="pl-PL" sz="4400" dirty="0">
              <a:solidFill>
                <a:srgbClr val="002060"/>
              </a:solidFill>
              <a:latin typeface="Garamond" panose="02020404030301010803" pitchFamily="18" charset="0"/>
              <a:ea typeface="Batang" panose="02030600000101010101" pitchFamily="18" charset="-127"/>
            </a:endParaRPr>
          </a:p>
        </p:txBody>
      </p:sp>
      <p:graphicFrame>
        <p:nvGraphicFramePr>
          <p:cNvPr id="4" name="Wykres 3"/>
          <p:cNvGraphicFramePr/>
          <p:nvPr>
            <p:extLst>
              <p:ext uri="{D42A27DB-BD31-4B8C-83A1-F6EECF244321}">
                <p14:modId xmlns:p14="http://schemas.microsoft.com/office/powerpoint/2010/main" val="2013776427"/>
              </p:ext>
            </p:extLst>
          </p:nvPr>
        </p:nvGraphicFramePr>
        <p:xfrm>
          <a:off x="1957002" y="2010851"/>
          <a:ext cx="8280920" cy="46461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pole tekstowe 1"/>
          <p:cNvSpPr txBox="1"/>
          <p:nvPr/>
        </p:nvSpPr>
        <p:spPr>
          <a:xfrm>
            <a:off x="3218213" y="498764"/>
            <a:ext cx="736676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4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anose="02020404030301010803" pitchFamily="18" charset="0"/>
                <a:ea typeface="Batang" panose="02030600000101010101" pitchFamily="18" charset="-127"/>
              </a:rPr>
              <a:t>Wydatki Powiatu Lęborskiego</a:t>
            </a:r>
            <a:endParaRPr lang="pl-PL" sz="4400" dirty="0"/>
          </a:p>
        </p:txBody>
      </p:sp>
    </p:spTree>
    <p:extLst>
      <p:ext uri="{BB962C8B-B14F-4D97-AF65-F5344CB8AC3E}">
        <p14:creationId xmlns:p14="http://schemas.microsoft.com/office/powerpoint/2010/main" val="3446037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ksa">
  <a:themeElements>
    <a:clrScheme name="Paralaksa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aksa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ksa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BrushedMetal">
      <a:dk1>
        <a:sysClr val="windowText" lastClr="000000"/>
      </a:dk1>
      <a:lt1>
        <a:sysClr val="window" lastClr="FFFFFF"/>
      </a:lt1>
      <a:dk2>
        <a:srgbClr val="2F333A"/>
      </a:dk2>
      <a:lt2>
        <a:srgbClr val="E4F9F9"/>
      </a:lt2>
      <a:accent1>
        <a:srgbClr val="07CB98"/>
      </a:accent1>
      <a:accent2>
        <a:srgbClr val="5A90D1"/>
      </a:accent2>
      <a:accent3>
        <a:srgbClr val="E6AD1E"/>
      </a:accent3>
      <a:accent4>
        <a:srgbClr val="EA6312"/>
      </a:accent4>
      <a:accent5>
        <a:srgbClr val="8253A9"/>
      </a:accent5>
      <a:accent6>
        <a:srgbClr val="CB274A"/>
      </a:accent6>
      <a:hlink>
        <a:srgbClr val="5A90D1"/>
      </a:hlink>
      <a:folHlink>
        <a:srgbClr val="969696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rushedMetal">
      <a:dk1>
        <a:sysClr val="windowText" lastClr="000000"/>
      </a:dk1>
      <a:lt1>
        <a:sysClr val="window" lastClr="FFFFFF"/>
      </a:lt1>
      <a:dk2>
        <a:srgbClr val="2F333A"/>
      </a:dk2>
      <a:lt2>
        <a:srgbClr val="E4F9F9"/>
      </a:lt2>
      <a:accent1>
        <a:srgbClr val="07CB98"/>
      </a:accent1>
      <a:accent2>
        <a:srgbClr val="5A90D1"/>
      </a:accent2>
      <a:accent3>
        <a:srgbClr val="E6AD1E"/>
      </a:accent3>
      <a:accent4>
        <a:srgbClr val="EA6312"/>
      </a:accent4>
      <a:accent5>
        <a:srgbClr val="8253A9"/>
      </a:accent5>
      <a:accent6>
        <a:srgbClr val="CB274A"/>
      </a:accent6>
      <a:hlink>
        <a:srgbClr val="5A90D1"/>
      </a:hlink>
      <a:folHlink>
        <a:srgbClr val="969696"/>
      </a:folHlink>
    </a:clrScheme>
    <a:fontScheme name="Georgia">
      <a:maj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67B64C2-E5B0-424C-A90A-CEF65ED4047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TM03457496[[fn=Paralaksa]]</Template>
  <TotalTime>0</TotalTime>
  <Words>818</Words>
  <Application>Microsoft Office PowerPoint</Application>
  <PresentationFormat>Panoramiczny</PresentationFormat>
  <Paragraphs>165</Paragraphs>
  <Slides>25</Slides>
  <Notes>6</Notes>
  <HiddenSlides>0</HiddenSlides>
  <MMClips>0</MMClips>
  <ScaleCrop>false</ScaleCrop>
  <HeadingPairs>
    <vt:vector size="8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25</vt:i4>
      </vt:variant>
    </vt:vector>
  </HeadingPairs>
  <TitlesOfParts>
    <vt:vector size="32" baseType="lpstr">
      <vt:lpstr>Arial</vt:lpstr>
      <vt:lpstr>Corbel</vt:lpstr>
      <vt:lpstr>Garamond</vt:lpstr>
      <vt:lpstr>Georgia</vt:lpstr>
      <vt:lpstr>Wingdings</vt:lpstr>
      <vt:lpstr>Paralaksa</vt:lpstr>
      <vt:lpstr>Chart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Kluczowe inwestycje </vt:lpstr>
      <vt:lpstr>Kluczowe inwestycje </vt:lpstr>
      <vt:lpstr>Art. 243 – wskaźnik spłaty zadłużenia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2015-09-10T07:09:42Z</dcterms:created>
  <dcterms:modified xsi:type="dcterms:W3CDTF">2021-12-17T11:18:04Z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TC030309819991</vt:lpwstr>
  </property>
</Properties>
</file>