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35" r:id="rId3"/>
    <p:sldId id="343" r:id="rId4"/>
    <p:sldId id="345" r:id="rId5"/>
    <p:sldId id="339" r:id="rId6"/>
    <p:sldId id="329" r:id="rId7"/>
    <p:sldId id="333" r:id="rId8"/>
    <p:sldId id="330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260" r:id="rId17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3D349AE7-0566-4E1A-9979-84CDEBAA0DFD}">
          <p14:sldIdLst>
            <p14:sldId id="256"/>
            <p14:sldId id="335"/>
            <p14:sldId id="343"/>
            <p14:sldId id="345"/>
            <p14:sldId id="339"/>
            <p14:sldId id="329"/>
            <p14:sldId id="333"/>
            <p14:sldId id="330"/>
            <p14:sldId id="346"/>
            <p14:sldId id="347"/>
            <p14:sldId id="348"/>
            <p14:sldId id="349"/>
            <p14:sldId id="350"/>
            <p14:sldId id="351"/>
            <p14:sldId id="352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Anna Bizub-Jechna" initials="ABJ" lastIdx="0" clrIdx="1">
    <p:extLst>
      <p:ext uri="{19B8F6BF-5375-455C-9EA6-DF929625EA0E}">
        <p15:presenceInfo xmlns:p15="http://schemas.microsoft.com/office/powerpoint/2012/main" userId="Anna Bizub-Jech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99" autoAdjust="0"/>
    <p:restoredTop sz="88655" autoAdjust="0"/>
  </p:normalViewPr>
  <p:slideViewPr>
    <p:cSldViewPr showGuides="1">
      <p:cViewPr varScale="1">
        <p:scale>
          <a:sx n="89" d="100"/>
          <a:sy n="89" d="100"/>
        </p:scale>
        <p:origin x="1512" y="90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-347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229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21A9A485-EBF5-42AD-98E3-755A110E66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5665704-A950-48AE-90A2-31D78F6CBA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433E338-55F1-4BE8-8E45-F49356974B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250A9-4093-4B0E-9C97-0AAFA07775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370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7.11.2025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587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9250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416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0037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1449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132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929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8768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05902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0763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pic>
        <p:nvPicPr>
          <p:cNvPr id="12" name="Obraz 11" descr="Logo rocznicowe: 25 lat Samorządu Województwa Pomorskiego.">
            <a:extLst>
              <a:ext uri="{FF2B5EF4-FFF2-40B4-BE49-F238E27FC236}">
                <a16:creationId xmlns:a16="http://schemas.microsoft.com/office/drawing/2014/main" id="{EA3EF631-4EC4-4DF9-9F29-F25B4C6AE2E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094" y="460525"/>
            <a:ext cx="2406403" cy="1171024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Fundusze Europejsk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 descr="Ciąg 4 logotypów: Fundusze Europejskie dla Pomorza, Rzeczpospolita Polska, Dofinansowane przez Unię Europejską, Urząd Marszałkowski Województwa Pomorskiego 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sia 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Tekst: Fundusze Europejsk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 descr="Ciąg 4 logotypów: Fundusze Europejskie dla Pomorza, Rzeczpospolita Polska, Dofinansowane przez Unię Europejską, Urząd Marszałkowski Województwa Pomorskiego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sia tytuł i merytory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715" y="359838"/>
            <a:ext cx="8640381" cy="68369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362" y="1403573"/>
            <a:ext cx="9793088" cy="5256266"/>
          </a:xfrm>
        </p:spPr>
        <p:txBody>
          <a:bodyPr>
            <a:normAutofit/>
          </a:bodyPr>
          <a:lstStyle>
            <a:lvl1pPr marL="251986" indent="-251986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5957" indent="-251986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9929" indent="-251986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sia tytuł i dwa elementy z podpis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819" y="345258"/>
            <a:ext cx="8640381" cy="108000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0762" y="1778358"/>
            <a:ext cx="4140000" cy="4320178"/>
          </a:xfrm>
        </p:spPr>
        <p:txBody>
          <a:bodyPr>
            <a:normAutofit/>
          </a:bodyPr>
          <a:lstStyle>
            <a:lvl1pPr marL="251986" indent="-251986"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5957" indent="-251986"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74CE953C-0D1D-449C-A99B-D805C859EC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0762" y="6534368"/>
            <a:ext cx="3671887" cy="575469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200" y="1778358"/>
            <a:ext cx="4140000" cy="4320178"/>
          </a:xfrm>
        </p:spPr>
        <p:txBody>
          <a:bodyPr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buFont typeface="Wingdings" panose="05000000000000000000" pitchFamily="2" charset="2"/>
              <a:buChar char="Ø"/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2pPr>
            <a:lvl3pPr indent="-251986" algn="l" defTabSz="1007943" rtl="0" eaLnBrk="1" latinLnBrk="0" hangingPunct="1">
              <a:lnSpc>
                <a:spcPts val="2400"/>
              </a:lnSpc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4657F920-DA82-443B-99CE-F255DB7F0F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10002" y="6570087"/>
            <a:ext cx="2590800" cy="539750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sia tytuł i dwa elementy do porównan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819" y="345258"/>
            <a:ext cx="8640381" cy="108000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0762" y="1778358"/>
            <a:ext cx="4140000" cy="4320178"/>
          </a:xfrm>
        </p:spPr>
        <p:txBody>
          <a:bodyPr>
            <a:normAutofit/>
          </a:bodyPr>
          <a:lstStyle>
            <a:lvl1pPr marL="251986" indent="-251986"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5957" indent="-251986"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200" y="1778358"/>
            <a:ext cx="4140000" cy="4320178"/>
          </a:xfrm>
        </p:spPr>
        <p:txBody>
          <a:bodyPr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buFont typeface="Wingdings" panose="05000000000000000000" pitchFamily="2" charset="2"/>
              <a:buChar char="Ø"/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2pPr>
            <a:lvl3pPr indent="-251986" algn="l" defTabSz="1007943" rtl="0" eaLnBrk="1" latinLnBrk="0" hangingPunct="1">
              <a:lnSpc>
                <a:spcPts val="2400"/>
              </a:lnSpc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0189047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41" r:id="rId7"/>
    <p:sldLayoutId id="2147483726" r:id="rId8"/>
    <p:sldLayoutId id="2147483740" r:id="rId9"/>
    <p:sldLayoutId id="2147483723" r:id="rId10"/>
    <p:sldLayoutId id="2147483728" r:id="rId11"/>
  </p:sldLayoutIdLst>
  <p:transition spd="slow">
    <p:push dir="u"/>
  </p:transition>
  <p:hf sldNum="0"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5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gov/uzyskaj-zaswiadczenie-z-krajowego-rejestru-karnego" TargetMode="External"/><Relationship Id="rId2" Type="http://schemas.openxmlformats.org/officeDocument/2006/relationships/hyperlink" Target="https://arch-bip.ms.gov.pl/Data/Files/_public/bip/krk/formularz_krk_osoba.pdf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Prezentacja%20-%20informacyjna%20-%20Kompetencje%20zawodowe%20-%20etap%20II.pptx" TargetMode="External"/><Relationship Id="rId4" Type="http://schemas.openxmlformats.org/officeDocument/2006/relationships/hyperlink" Target="https://arch-bip.ms.gov.pl/Data/Files/_public/bip/krk/wykaz_punkty_krk_update20180124.pdf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sprawiedliwosc/pobierz-informacje-z-rejestru-sprawcow-przestepstw-na-tle-seksualnym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ip.starostwolebork.pl/attachments/1419/download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sprawiedliwosc/standardy-ochrony-maloletnich---wytyczne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ip.starostwolebork.pl/artykuly/standardy-ochrony-maloletnich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wiat-lebork.com/starostwo/projekty/projekty-aktualnie-realizowane-przez-starostwo-powiatowe-w-leborku/kompetencje-zawodowe-etap-ii/dofinansowanie-dla-powiatu-leborskiego-na-realizacje-projekt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gov/uzyskaj-zaswiadczenie-z-krajowego-rejestru-karnego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gov/uzyskaj-zaswiadczenie-z-krajowego-rejestru-karnego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krk.ms.gov.pl/ep-web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gov/uzyskaj-zaswiadczenie-z-krajowego-rejestru-karnego" TargetMode="External"/><Relationship Id="rId2" Type="http://schemas.openxmlformats.org/officeDocument/2006/relationships/hyperlink" Target="https://arch-bip.ms.gov.pl/Data/Files/_public/bip/krk/formularz_krk_osoba.pdf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Prezentacja%20-%20informacyjna%20-%20Kompetencje%20zawodowe%20-%20etap%20II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7" y="3527810"/>
            <a:ext cx="7920037" cy="2088232"/>
          </a:xfrm>
        </p:spPr>
        <p:txBody>
          <a:bodyPr>
            <a:normAutofit/>
          </a:bodyPr>
          <a:lstStyle/>
          <a:p>
            <a:pPr algn="ctr">
              <a:lnSpc>
                <a:spcPts val="3600"/>
              </a:lnSpc>
              <a:spcBef>
                <a:spcPts val="1800"/>
              </a:spcBef>
            </a:pPr>
            <a:r>
              <a:rPr lang="pl-PL" sz="3200" dirty="0">
                <a:latin typeface="Aptos" panose="020B0004020202020204" pitchFamily="34" charset="0"/>
              </a:rPr>
              <a:t>Podstawowe informacje na temat staży dla uczniów w ramach projektu "Kompetencje zawodowe – etap II" </a:t>
            </a:r>
          </a:p>
          <a:p>
            <a:pPr>
              <a:lnSpc>
                <a:spcPts val="3600"/>
              </a:lnSpc>
              <a:spcBef>
                <a:spcPts val="1800"/>
              </a:spcBef>
            </a:pP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C6705D-A75E-B02F-F525-BC1E2BC75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793087" cy="104373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CO NALEŻY ZROBIĆ ABY UZYSKAĆ ZAŚWIADCZENIE Z KRK LISTOWNIE ?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D27E73-28E3-5A91-BBA3-2F16A43B9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619597"/>
            <a:ext cx="9793088" cy="576064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Pobierz i wypełnij zapytanie o udzielenie informacji o osobie ( pod adresem: 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https://arch-bip.ms.gov.pl/Data/Files/_public/bip/krk/formularz_krk_osoba.pdf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 )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4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Zapłać za wydanie informacji ( szczegóły nt. form płatności znajdziesz pod linkiem: 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https://www.gov.pl/web/gov/uzyskaj-zaswiadczenie-z-krajowego-rejestru-karnego)</a:t>
            </a:r>
            <a:endParaRPr lang="pl-PL" sz="24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4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Po wypełnieniu wniosku oraz dokonaniu płatności należy wysłać wniosek wraz z potwierdzeniem płatności do Biura Informacyjnego Krajowego Rejestru Karnego albo do wybranego punktu informacyjnego  </a:t>
            </a:r>
          </a:p>
          <a:p>
            <a:pPr marL="0" indent="0" algn="ctr">
              <a:buNone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                   </a:t>
            </a:r>
          </a:p>
          <a:p>
            <a:pPr marL="0" indent="0" algn="ctr">
              <a:buNone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( 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Lista punktów informacyjnych Krajowego Rejestru Karnego - otwórz plik w nowym oknie 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) </a:t>
            </a:r>
          </a:p>
          <a:p>
            <a:pPr marL="0" indent="0" algn="r">
              <a:buNone/>
            </a:pPr>
            <a:endParaRPr lang="pl-PL" sz="24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24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sz="1200" dirty="0">
                <a:latin typeface="Aptos" panose="020B0004020202020204" pitchFamily="34" charset="0"/>
              </a:rPr>
              <a:t>Zródło: </a:t>
            </a:r>
            <a:r>
              <a:rPr lang="pl-PL" sz="1200" dirty="0">
                <a:latin typeface="Aptos" panose="020B0004020202020204" pitchFamily="34" charset="0"/>
                <a:hlinkClick r:id="rId5" action="ppaction://hlinkpres?slideindex=1&amp;slidetitle=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https://www.gov.pl/web/gov/uzyskaj-zaswiadczenie-z-krajowego-rejestru-karnego</a:t>
            </a:r>
            <a:endParaRPr lang="pl-PL" sz="12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214241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9709A9-CCAB-31EC-83C6-B932331EC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793087" cy="971727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REJESTR SPRAWCÓW PRZESTĘPSTW NA TLE SEKSUALNYM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96B9EA-7D8F-318E-5010-25B8CF794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331565"/>
            <a:ext cx="9793088" cy="5256266"/>
          </a:xfrm>
        </p:spPr>
        <p:txBody>
          <a:bodyPr/>
          <a:lstStyle/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Zgodnie z art. 21 ustawy z dnia 13 maja 2016 r. o przeciwdziałaniu zagrożeniom przestępstwami na tle seksualnym, w przypadku zatrudniania lub dopuszczania osób do innej działalności związanej z wychowaniem, edukacją, wypoczynkiem, leczeniem małoletnich lub opieką nad nimi (np. wyjazdy na ferie zimowe, agroturystyka, obozy jeździeckie) pracodawca lub inny organizator w zakresie takiej działalności ma obowiązek sprawdzenia, czy dane zatrudnianej lub dopuszczanej osoby są zamieszczone w Rejestrze z dostępem ograniczonym</a:t>
            </a: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sz="1000" dirty="0">
                <a:latin typeface="Aptos" panose="020B0004020202020204" pitchFamily="34" charset="0"/>
              </a:rPr>
              <a:t>Zródło: </a:t>
            </a:r>
            <a:r>
              <a:rPr lang="pl-PL" sz="1000" dirty="0"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https://www.gov.pl/web/sprawiedliwosc/pobierz-informacje-z-rejestru-sprawcow-przestepstw-na-tle-seksualnym</a:t>
            </a:r>
            <a:r>
              <a:rPr lang="pl-PL" sz="1000" dirty="0">
                <a:latin typeface="Aptos" panose="020B0004020202020204" pitchFamily="34" charset="0"/>
              </a:rPr>
              <a:t>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908015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800BA0-4201-2A99-8639-FA1D2B520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70" y="359838"/>
            <a:ext cx="9721079" cy="89971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W JAKI SPOSÓB UZYSKAĆ ZAŚWIADCZENIE Z REJESTRU SPRAWCÓW PRZESTĘPSTW NA TLE SEKSUALNYM ?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75864D-18FD-9C3F-83EC-594D1FDA4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403573"/>
            <a:ext cx="9793088" cy="5544616"/>
          </a:xfrm>
        </p:spPr>
        <p:txBody>
          <a:bodyPr/>
          <a:lstStyle/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Wejdź na stronę internetową: Rejestr Sprawców Przestępstw na Tle Seksualnym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Następnie wybierz okienko pt. "Rejestr z dostępem ograniczonym"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Zarejestruj się aby uzyskać informację z rejestru </a:t>
            </a:r>
          </a:p>
          <a:p>
            <a:endParaRPr lang="pl-PL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pPr marL="0" indent="0" algn="ctr">
              <a:buNone/>
            </a:pPr>
            <a:endParaRPr lang="pl-PL" sz="20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sz="3200" b="1" dirty="0">
                <a:solidFill>
                  <a:schemeClr val="tx2"/>
                </a:solidFill>
                <a:latin typeface="Aptos" panose="020B0004020202020204" pitchFamily="34" charset="0"/>
              </a:rPr>
              <a:t>Uzyskanie informacji jest całkowicie bezpłatne!!!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2713097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FA723D-DD29-95BF-7AB6-2D6C34635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793087" cy="82771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STANDARDY OCHRONY MAŁOLETNICH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8DFD7F-292A-4224-2DB3-C6692BAC0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403573"/>
            <a:ext cx="9793088" cy="5796264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</a:rPr>
              <a:t>Cele Standardów Ochrony Małoletnich: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"zwrócenie uwagi pracownikom podmiotu/realizatorom zadań, opiekunom małoletnich na konieczność podejmowania wzmożonych działań na rzecz ochrony małoletnich przed krzywdzeniem;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określenie zakresu obowiązków pracowników podmiotu/realizatorów zadań w działaniach podejmowanych na rzecz ochrony małoletnich przed krzywdzeniem;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 wypracowanie adekwatnej procedury do wykorzystania podczas interwencji w przypadku podejrzenia krzywdzenia lub faktu krzywdzenia małoletnich". </a:t>
            </a: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sz="1000" dirty="0">
                <a:latin typeface="Aptos" panose="020B0004020202020204" pitchFamily="34" charset="0"/>
              </a:rPr>
              <a:t>Zródło: </a:t>
            </a:r>
            <a:r>
              <a:rPr lang="pl-PL" sz="1000" dirty="0"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https://bip.starostwolebork.pl/attachments/1419/download</a:t>
            </a:r>
            <a:endParaRPr lang="pl-PL" sz="1000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807657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1AA3C3-F4EA-82E7-9938-858ABB7DF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23453"/>
            <a:ext cx="9793087" cy="89971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STANDARDY OCHRONY MAŁOLETNICH - WYTYCZNE -  MINISTERSTWO SPRAWIEDLIWOŚCI 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3A1D95-928B-31C8-F1F7-A4E21B8FF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1" y="1619597"/>
            <a:ext cx="9793088" cy="525626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Szczegółowe informacje nt. Wprowadzenia Standardów Ochrony Małoletnich znajdziesz na oficjalnej stronie internetowej Ministerstwa Sprawiedliwości ( link: </a:t>
            </a: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https://www.gov.pl/web/sprawiedliwosc/standardy-ochrony-maloletnich---wytyczne</a:t>
            </a: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 )</a:t>
            </a:r>
          </a:p>
          <a:p>
            <a:pPr marL="0" indent="0" algn="ctr">
              <a:buNone/>
            </a:pPr>
            <a:endParaRPr lang="pl-PL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sz="1100" dirty="0">
                <a:latin typeface="Aptos" panose="020B0004020202020204" pitchFamily="34" charset="0"/>
              </a:rPr>
              <a:t>Zródło: Standardy ochrony dzieci - wytyczne - Ministerstwo Sprawiedliwości - Portal Gov.pl</a:t>
            </a:r>
          </a:p>
          <a:p>
            <a:pPr marL="0" indent="0" algn="ctr">
              <a:buNone/>
            </a:pPr>
            <a:endParaRPr lang="pl-PL" sz="1100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436772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8A806B-9839-287D-6F2F-777480CF4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793087" cy="140377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PRZYKŁADOWE ( OPRACOWANE ) STANDARDY OCHRONY MAŁOLETNICH ZNAJDZIESZ NA STRONIE </a:t>
            </a:r>
            <a:br>
              <a:rPr lang="pl-PL" dirty="0">
                <a:latin typeface="Aptos" panose="020B0004020202020204" pitchFamily="34" charset="0"/>
              </a:rPr>
            </a:br>
            <a:r>
              <a:rPr lang="pl-PL" dirty="0">
                <a:latin typeface="Aptos" panose="020B0004020202020204" pitchFamily="34" charset="0"/>
              </a:rPr>
              <a:t>STAROSTWA POWIATOWEGO W LĘBORK:</a:t>
            </a:r>
            <a:br>
              <a:rPr lang="pl-PL" dirty="0">
                <a:latin typeface="Aptos" panose="020B0004020202020204" pitchFamily="34" charset="0"/>
              </a:rPr>
            </a:br>
            <a:endParaRPr lang="pl-PL" dirty="0">
              <a:latin typeface="Aptos" panose="020B00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D92A23-486B-8CE4-745D-14D1A852A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2123653"/>
            <a:ext cx="9793088" cy="45361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  <a:hlinkClick r:id="rId2"/>
              </a:rPr>
              <a:t>https://bip.starostwolebork.pl/artykuly/standardy-ochrony-maloletnich</a:t>
            </a: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787423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3498" y="3347789"/>
            <a:ext cx="7559675" cy="1728192"/>
          </a:xfrm>
        </p:spPr>
        <p:txBody>
          <a:bodyPr>
            <a:normAutofit fontScale="90000"/>
          </a:bodyPr>
          <a:lstStyle/>
          <a:p>
            <a:pPr>
              <a:lnSpc>
                <a:spcPts val="5500"/>
              </a:lnSpc>
            </a:pP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C64FA3EF-9AC2-5630-6652-13508131FC77}"/>
              </a:ext>
            </a:extLst>
          </p:cNvPr>
          <p:cNvSpPr txBox="1"/>
          <p:nvPr/>
        </p:nvSpPr>
        <p:spPr>
          <a:xfrm>
            <a:off x="2104963" y="3347789"/>
            <a:ext cx="66967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chemeClr val="tx2"/>
                </a:solidFill>
                <a:latin typeface="Aptos" panose="020B0004020202020204" pitchFamily="34" charset="0"/>
              </a:rPr>
              <a:t>DZIĘKUJEMY ZA UWAGĘ I ZAPRASZAMY DO CZYNNEGO UDZIAŁU W STAŻACH DLA UCZNIÓW! </a:t>
            </a: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62B199-D96E-46CC-BEC3-A80816BA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372" y="395462"/>
            <a:ext cx="8640381" cy="57446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+mn-lt"/>
              </a:rPr>
              <a:t>SPIS TREŚCI: </a:t>
            </a:r>
            <a:br>
              <a:rPr lang="pl-PL" dirty="0">
                <a:latin typeface="+mn-lt"/>
              </a:rPr>
            </a:br>
            <a:endParaRPr lang="pl-PL" dirty="0">
              <a:latin typeface="+mn-lt"/>
            </a:endParaRPr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CD896DA0-B02C-3AAB-F65D-CDAC82F76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ctr">
              <a:buFont typeface="+mj-lt"/>
              <a:buAutoNum type="arabicPeriod"/>
            </a:pPr>
            <a:endParaRPr lang="pl-PL" dirty="0">
              <a:solidFill>
                <a:schemeClr val="tx2"/>
              </a:solidFill>
            </a:endParaRPr>
          </a:p>
          <a:p>
            <a:pPr marL="457200" indent="-457200" algn="ctr">
              <a:buFont typeface="+mj-lt"/>
              <a:buAutoNum type="arabicPeriod"/>
            </a:pPr>
            <a:endParaRPr lang="pl-PL" dirty="0">
              <a:solidFill>
                <a:schemeClr val="tx2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pl-PL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Podstawowe informacje nt. stażu.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Informacje nt. zaświadczenia z KRK ( Krajowego Rejestru Karnego 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Informacje nt. zaświadczenia z Rejestru Sprawców Przestępstw na Tle Seksualnym.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Informacje nt. standardów ochrony małoletnich.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471972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007" y="2771725"/>
            <a:ext cx="8855798" cy="2880320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Projekt współfinansowany jest z  Europejskiego Funduszu Społecznego Plus, Fundusze europejskie dla silnego społecznie Pomorza, jedną z form wsparcia uczniów szkół ponadpodstawowych ( tj. ZSMI, ZSGŻiA, PCE ) są staże zawodowe u lokalnych pracodawców/ przedsiębiorców ( na terenie województwa pomorskiego ) </a:t>
            </a:r>
          </a:p>
          <a:p>
            <a:pPr marL="0" indent="0">
              <a:spcAft>
                <a:spcPts val="1800"/>
              </a:spcAft>
              <a:buNone/>
            </a:pPr>
            <a:endParaRPr lang="pl-PL" sz="2400" dirty="0">
              <a:solidFill>
                <a:srgbClr val="FF0000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588065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418" y="359838"/>
            <a:ext cx="9397044" cy="615630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pl-PL" sz="42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4200" dirty="0">
                <a:solidFill>
                  <a:schemeClr val="tx2"/>
                </a:solidFill>
                <a:latin typeface="Aptos" panose="020B0004020202020204" pitchFamily="34" charset="0"/>
              </a:rPr>
              <a:t>Głównym celem realizacji projektu jest podniesienie efektywności kształcenia zawodowego w wybranych branżach kluczowych dla gospodarki regionu poprzez wsparcie uczniów w zakresie umiejętności zawodowych i doskonalenia nauczycieli, promocję kształcenia zawodowego oraz modernizację bazy szkoleniowej; </a:t>
            </a: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pl-PL" sz="42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4200" dirty="0">
                <a:solidFill>
                  <a:schemeClr val="tx2"/>
                </a:solidFill>
                <a:latin typeface="Aptos" panose="020B0004020202020204" pitchFamily="34" charset="0"/>
              </a:rPr>
              <a:t>Zakres obejmuje wparciem uczniów i nauczycieli 3 szkół: Zespołu Szkół Mechaniczno-Informatycznych, Powiatowego Centrum Edukacyjnego, Zespołu Szkół Gospodarki Żywnościowej i Agrobiznesu; </a:t>
            </a: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pl-PL" sz="42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4200" dirty="0">
                <a:solidFill>
                  <a:schemeClr val="tx2"/>
                </a:solidFill>
                <a:latin typeface="Aptos" panose="020B0004020202020204" pitchFamily="34" charset="0"/>
              </a:rPr>
              <a:t>Uczniowie powyższych szkół skorzystają z dodatkowych staży zawodowych u pracodawców wykraczających poza efekty określone w podstawie programowej;</a:t>
            </a:r>
          </a:p>
          <a:p>
            <a:pPr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1800"/>
              </a:spcAft>
              <a:buNone/>
            </a:pPr>
            <a:endParaRPr lang="pl-PL" sz="2800" dirty="0">
              <a:latin typeface="+mn-lt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05BCBA93-7A8F-D9D1-9A7F-C07F380EEBA9}"/>
              </a:ext>
            </a:extLst>
          </p:cNvPr>
          <p:cNvSpPr txBox="1"/>
          <p:nvPr/>
        </p:nvSpPr>
        <p:spPr>
          <a:xfrm>
            <a:off x="6570042" y="6799727"/>
            <a:ext cx="3311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/>
                <a:ea typeface="+mn-lt"/>
                <a:cs typeface="+mn-lt"/>
              </a:rPr>
              <a:t>Źródło: </a:t>
            </a: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/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Dofinansowanie Dla Powiatu Lęborskiego na Realizację Projektu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957651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E4B1B6-3969-419C-AE6E-9DDD95582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8640381" cy="89971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PODSTAWOWE  INFORMACJE NT. STAŻY W RAMACH PROJEKTU "KOMPETENCJE ZAWODOWE – ETAP II"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37325E-5F84-4704-804F-3C6CBF880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55" y="1259557"/>
            <a:ext cx="10153128" cy="5400261"/>
          </a:xfrm>
        </p:spPr>
        <p:txBody>
          <a:bodyPr/>
          <a:lstStyle/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8AF32FC2-1968-30BD-C114-5020188153C2}"/>
              </a:ext>
            </a:extLst>
          </p:cNvPr>
          <p:cNvSpPr txBox="1"/>
          <p:nvPr/>
        </p:nvSpPr>
        <p:spPr>
          <a:xfrm>
            <a:off x="377353" y="2148748"/>
            <a:ext cx="993710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Staż odbywa się na podstawie trójstronnej umowy ( stronami są: Starostwo Powiatowe w Lęborku, Pracodawca/ Przedsiębiorca oraz uczeń i w określonych przypadkach rodzic/ opiekun prawny 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Staż trwa 100 h;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Odbywa się w dni powszednie tj. od poniedziałku do piątku ( z wyłączeniem świąt );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Stypendium stażysty w całości finansowane jest z budżetu projektu;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Przyjmujący na staż zobowiązany jest do zapewnienia stażyście ( w pierwszym dniu stażu ) szkolenia z zakresu BHP;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Staż odbywa się zgodnie z PKZ ( Program Kształcenia Zawodowego );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Do stażysty przypisany jest opiekun ( opiekunem stażu może być przyjmujący na staż );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Jeżeli stażysta jest osobą małoletnią należy wystąpić o zaświadczenie o niekaralności z KRK ( Krajowego Rejestru Karnego ) oraz zaświadczenie z Rejestru Sprawców Przestępstw na Tle Seksualnym </a:t>
            </a:r>
          </a:p>
        </p:txBody>
      </p:sp>
    </p:spTree>
    <p:extLst>
      <p:ext uri="{BB962C8B-B14F-4D97-AF65-F5344CB8AC3E}">
        <p14:creationId xmlns:p14="http://schemas.microsoft.com/office/powerpoint/2010/main" val="307390487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62B199-D96E-46CC-BEC3-A80816BA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382" y="516054"/>
            <a:ext cx="8909847" cy="1065421"/>
          </a:xfrm>
        </p:spPr>
        <p:txBody>
          <a:bodyPr>
            <a:normAutofit/>
          </a:bodyPr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7382" y="1801553"/>
            <a:ext cx="8443576" cy="4093993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spcAft>
                <a:spcPts val="1800"/>
              </a:spcAft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spcAft>
                <a:spcPts val="1800"/>
              </a:spcAft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„Potrzebujesz zaświadczenia z Krajowego Rejestru Karnego (KRK), na przykład o niekaralności? Możesz potrzebować zaświadczenia, jeśli ubiegasz się o pracę na stanowisku, które wymaga niekaralności. Aby uzyskać zaświadczenie z KRK – złóż wniosek o udzielenie informacji o osobie„</a:t>
            </a:r>
          </a:p>
          <a:p>
            <a:pPr marL="0" indent="0">
              <a:spcAft>
                <a:spcPts val="1800"/>
              </a:spcAft>
              <a:buNone/>
            </a:pPr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A9AA7B8-1F24-DA16-EC1E-6CC2091F6A31}"/>
              </a:ext>
            </a:extLst>
          </p:cNvPr>
          <p:cNvSpPr txBox="1"/>
          <p:nvPr/>
        </p:nvSpPr>
        <p:spPr>
          <a:xfrm>
            <a:off x="1057382" y="395461"/>
            <a:ext cx="84435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tx2"/>
                </a:solidFill>
              </a:rPr>
              <a:t>WSZYSTKO O ZAŚWIADCZENIU Z  KRK (KRAJOWEGO REJESTRU KARNEGO)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43553C24-8DC2-148D-1DEE-65835559CB5F}"/>
              </a:ext>
            </a:extLst>
          </p:cNvPr>
          <p:cNvSpPr txBox="1"/>
          <p:nvPr/>
        </p:nvSpPr>
        <p:spPr>
          <a:xfrm>
            <a:off x="7074098" y="6764104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 Zródło</a:t>
            </a:r>
            <a:r>
              <a:rPr lang="pl-PL" sz="1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https://www.gov.pl/web/gov/uzyskaj-zaswiadczenie-z-krajowego-rejestru-karnego 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1973835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62B199-D96E-46CC-BEC3-A80816BA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779" y="267132"/>
            <a:ext cx="8654341" cy="674848"/>
          </a:xfrm>
        </p:spPr>
        <p:txBody>
          <a:bodyPr>
            <a:noAutofit/>
          </a:bodyPr>
          <a:lstStyle/>
          <a:p>
            <a:pPr algn="ctr"/>
            <a:r>
              <a:rPr lang="pl-PL" sz="2500" dirty="0">
                <a:latin typeface="Aptos" panose="020B0004020202020204" pitchFamily="34" charset="0"/>
              </a:rPr>
              <a:t>W JAKI SPOSÓB UZYSKAĆ ZAŚWIADCZENIE Z KRK ? </a:t>
            </a:r>
            <a:br>
              <a:rPr lang="pl-PL" sz="2500" dirty="0"/>
            </a:br>
            <a:endParaRPr lang="pl-PL" sz="2500" dirty="0"/>
          </a:p>
        </p:txBody>
      </p:sp>
      <p:sp>
        <p:nvSpPr>
          <p:cNvPr id="3" name="Symbol zastępczy zawartości 2" descr="Dwa wzory naklejek &#10;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8779" y="899517"/>
            <a:ext cx="9163656" cy="4320480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spcAft>
                <a:spcPts val="1800"/>
              </a:spcAft>
              <a:buFont typeface="Wingdings" panose="05000000000000000000" pitchFamily="2" charset="2"/>
              <a:buChar char="ü"/>
            </a:pPr>
            <a:endParaRPr lang="pl-PL" sz="7200" dirty="0"/>
          </a:p>
          <a:p>
            <a:pPr marL="0" indent="0">
              <a:spcAft>
                <a:spcPts val="1800"/>
              </a:spcAft>
              <a:buNone/>
            </a:pP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0FB9F5E-CD5D-6EB4-9B68-EDF8432AC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819" y="937961"/>
            <a:ext cx="8654341" cy="6261876"/>
          </a:xfrm>
        </p:spPr>
        <p:txBody>
          <a:bodyPr lIns="90000" tIns="46800" rIns="90000" bIns="46800">
            <a:norm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</a:rPr>
              <a:t>Przez Internet: 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Aby uzyskać zaświadczenie z KRK wejdź na stronę internetową: System e-KRK 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Następnie "Zarejestruj się" klikając przycisk "Rejestracja";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System przekieruję Cię do kolejnego etapu;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Będziesz musiał wypełnić formularz a następnie zaświadczyć że zapoznałeś się z zakresem i warunkami korzystania z Systemu e-KRK Ministerstwa Sprawiedliwości i wyrażasz zgodę na przetwarzanie danych osobowych;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Ponownie skorzystaj z przycisku "Zarejestruj się";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Zostaniesz przekierowany do następnego etapu;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Będziesz musiał zaznaczyć jaką informację chcesz uzyskać; 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W kolejnych krokach będziesz musiał uiścić opłatę w wysokości 20 złotych za uzyskanie zaświadczenia; 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W celu dokonania wszystkich formalności będziesz musiał podpisać się, podpisem elektronicznym. </a:t>
            </a:r>
          </a:p>
          <a:p>
            <a:pPr marL="0" indent="0">
              <a:buNone/>
            </a:pPr>
            <a:r>
              <a:rPr lang="pl-PL" sz="1100" dirty="0">
                <a:latin typeface="Aptos" panose="020B0004020202020204" pitchFamily="34" charset="0"/>
              </a:rPr>
              <a:t>Szczegółowe informacje znajdziesz pod linkiem: </a:t>
            </a:r>
            <a:r>
              <a:rPr lang="pl-PL" sz="1100" dirty="0"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https://www.gov.pl/web/gov/uzyskaj-zaswiadczenie-z-krajowego-rejestru-karnego</a:t>
            </a:r>
            <a:endParaRPr lang="pl-PL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Zaświadczenie nie zostanie wygenerowane od razu ( może to potrwać od kilka do kilkunastu dni )!!!</a:t>
            </a:r>
          </a:p>
          <a:p>
            <a:pPr marL="0" indent="0">
              <a:buNone/>
            </a:pPr>
            <a:endParaRPr lang="pl-PL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403636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62B199-D96E-46CC-BEC3-A80816BA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611843"/>
            <a:ext cx="8640381" cy="86373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ZAŚWIADCZENIE KRK DROGĄ ELEKTRONICZNĄ:  </a:t>
            </a:r>
            <a:br>
              <a:rPr lang="pl-PL" dirty="0">
                <a:latin typeface="Aptos" panose="020B0004020202020204" pitchFamily="34" charset="0"/>
              </a:rPr>
            </a:br>
            <a:endParaRPr lang="pl-PL" dirty="0">
              <a:latin typeface="Aptos" panose="020B00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221" y="2123653"/>
            <a:ext cx="9397044" cy="3960440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"Aby wystąpić o zaświadczenie do KRK droga elektroniczną należy posiadać kwalifikowany podpis elektroniczny, podpis zaufany albo podpis osobisty.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Wydany dokument ma postać pliku XML, który można zapisać na informatycznym nośniku danych (np. pamięć USB, płyta CD, DVD). Wizualizacja zaświadczenia możliwa jest przy wykorzystaniu funkcjonalności e-KRK. Wydruk nie jest dokumentem.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Opłatę należy wnieść wyłącznie za pomocą mechanizmów płatności udostępnionych na e-KRK"</a:t>
            </a:r>
          </a:p>
          <a:p>
            <a:pPr marL="0" indent="0">
              <a:spcAft>
                <a:spcPts val="1800"/>
              </a:spcAft>
              <a:buNone/>
            </a:pPr>
            <a:endParaRPr lang="pl-PL" b="1" dirty="0">
              <a:latin typeface="+mn-lt"/>
            </a:endParaRPr>
          </a:p>
          <a:p>
            <a:pPr marL="0" indent="0">
              <a:spcAft>
                <a:spcPts val="1800"/>
              </a:spcAft>
              <a:buNone/>
            </a:pPr>
            <a:endParaRPr lang="pl-PL" b="1" dirty="0">
              <a:latin typeface="+mn-lt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A44AD59-4B7F-A50A-D170-0ECFADE525D5}"/>
              </a:ext>
            </a:extLst>
          </p:cNvPr>
          <p:cNvSpPr txBox="1"/>
          <p:nvPr/>
        </p:nvSpPr>
        <p:spPr>
          <a:xfrm>
            <a:off x="7378400" y="6711822"/>
            <a:ext cx="33341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Zródło: </a:t>
            </a:r>
            <a:r>
              <a:rPr lang="pl-PL" sz="1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https://ekrk.ms.gov.pl/ep-web/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02222653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B19568-9F84-DC2F-0C36-D71EA4462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386" y="359838"/>
            <a:ext cx="9361039" cy="899719"/>
          </a:xfrm>
        </p:spPr>
        <p:txBody>
          <a:bodyPr>
            <a:normAutofit/>
          </a:bodyPr>
          <a:lstStyle/>
          <a:p>
            <a:pPr algn="ctr"/>
            <a:r>
              <a:rPr lang="pl-PL" sz="2500" dirty="0">
                <a:latin typeface="Aptos" panose="020B0004020202020204" pitchFamily="34" charset="0"/>
              </a:rPr>
              <a:t>ZAŚWIADCZENIE KRK - POZYSKANIE W PUNKCIE INFORMACYJNYM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1C7DC2-3F75-C334-7EC2-82583F613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</a:rPr>
              <a:t>Co należy zrobić aby uzyskać zaświadczenie z KRK w punkcie informacyjnym ?</a:t>
            </a: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W pierwszym kroku należy pobrać i wypełnić zapytanie o udzielenie informacji o osobie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( formularz znajdziesz pod linkiem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https://arch-bip.ms.gov.pl/Data/Files/_public/bip/krk/formularz_krk_osoba.pdf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);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Następnie musisz zapłacić za wydanie informacji ( opłata wynosi 30 złotych ), ( zapłacisz m.in.: gotówką w kasie dowolnego sądu, przelewem na konto Ministerstwa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Sprawiedliwości ) ( dodatkowe informacje nt. Szczegółów płatności znajdziesz pod linkiem: 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Uzyskaj zaświadczenie z Krajowego Rejestru Karnego - Gov.pl - Portal Gov.pl 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w dedykowanej zakładce "Ile zapłacisz ?„ );</a:t>
            </a:r>
          </a:p>
          <a:p>
            <a:pPr marL="0" indent="0" algn="ctr">
              <a:lnSpc>
                <a:spcPct val="110000"/>
              </a:lnSpc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Po dokonaniu płatności należy złożyć wniosek ( z potwierdzeniem płatności ) do Biura Informacyjnego Krajowego Rejestru Karnego lub do dowolnego Punktu Informacyjnego ( listę punktów informacyjnych znajdziesz pod adresem: 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https://www.gov.pl/web/gov/uzyskaj-zaswiadczenie-z-krajowego-rejestru-karnego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 ); </a:t>
            </a:r>
          </a:p>
          <a:p>
            <a:pPr algn="ctr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2B74633-D32E-8523-975C-63BCEDB16079}"/>
              </a:ext>
            </a:extLst>
          </p:cNvPr>
          <p:cNvSpPr txBox="1"/>
          <p:nvPr/>
        </p:nvSpPr>
        <p:spPr>
          <a:xfrm>
            <a:off x="6426026" y="6799727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Zródło</a:t>
            </a:r>
            <a:r>
              <a:rPr lang="pl-PL" sz="1000" dirty="0">
                <a:hlinkClick r:id="rId4" action="ppaction://hlinkpres?slideindex=1&amp;slidetitle=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https://www.gov.pl/web/gov/uzyskaj-zaswiadczenie-z-krajowego-rejestru-karnego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77018483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TM04033921[[fn=Damaszek]]</Template>
  <TotalTime>8853</TotalTime>
  <Words>1328</Words>
  <Application>Microsoft Office PowerPoint</Application>
  <PresentationFormat>Niestandardowy</PresentationFormat>
  <Paragraphs>147</Paragraphs>
  <Slides>16</Slides>
  <Notes>10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Open Sans</vt:lpstr>
      <vt:lpstr>Wingdings</vt:lpstr>
      <vt:lpstr>Motyw pakietu Office</vt:lpstr>
      <vt:lpstr>Prezentacja programu PowerPoint</vt:lpstr>
      <vt:lpstr>SPIS TREŚCI:  </vt:lpstr>
      <vt:lpstr>Prezentacja programu PowerPoint</vt:lpstr>
      <vt:lpstr>Prezentacja programu PowerPoint</vt:lpstr>
      <vt:lpstr>PODSTAWOWE  INFORMACJE NT. STAŻY W RAMACH PROJEKTU "KOMPETENCJE ZAWODOWE – ETAP II"  </vt:lpstr>
      <vt:lpstr> </vt:lpstr>
      <vt:lpstr>W JAKI SPOSÓB UZYSKAĆ ZAŚWIADCZENIE Z KRK ?  </vt:lpstr>
      <vt:lpstr>ZAŚWIADCZENIE KRK DROGĄ ELEKTRONICZNĄ:   </vt:lpstr>
      <vt:lpstr>ZAŚWIADCZENIE KRK - POZYSKANIE W PUNKCIE INFORMACYJNYM</vt:lpstr>
      <vt:lpstr>CO NALEŻY ZROBIĆ ABY UZYSKAĆ ZAŚWIADCZENIE Z KRK LISTOWNIE ? </vt:lpstr>
      <vt:lpstr>REJESTR SPRAWCÓW PRZESTĘPSTW NA TLE SEKSUALNYM  </vt:lpstr>
      <vt:lpstr>W JAKI SPOSÓB UZYSKAĆ ZAŚWIADCZENIE Z REJESTRU SPRAWCÓW PRZESTĘPSTW NA TLE SEKSUALNYM ? </vt:lpstr>
      <vt:lpstr>STANDARDY OCHRONY MAŁOLETNICH  </vt:lpstr>
      <vt:lpstr>STANDARDY OCHRONY MAŁOLETNICH - WYTYCZNE -  MINISTERSTWO SPRAWIEDLIWOŚCI   </vt:lpstr>
      <vt:lpstr>PRZYKŁADOWE ( OPRACOWANE ) STANDARDY OCHRONY MAŁOLETNICH ZNAJDZIESZ NA STRONIE  STAROSTWA POWIATOWEGO W LĘBORK: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Anna Bizub-jechna</dc:creator>
  <cp:keywords>Polityki horyzontalne</cp:keywords>
  <cp:lastModifiedBy>Karolina Kleina</cp:lastModifiedBy>
  <cp:revision>302</cp:revision>
  <cp:lastPrinted>2024-02-27T11:40:01Z</cp:lastPrinted>
  <dcterms:created xsi:type="dcterms:W3CDTF">2022-06-22T09:40:44Z</dcterms:created>
  <dcterms:modified xsi:type="dcterms:W3CDTF">2025-11-07T10:55:30Z</dcterms:modified>
</cp:coreProperties>
</file>